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0" r:id="rId3"/>
    <p:sldId id="306" r:id="rId4"/>
    <p:sldId id="307" r:id="rId5"/>
    <p:sldId id="261" r:id="rId6"/>
    <p:sldId id="291" r:id="rId7"/>
    <p:sldId id="309" r:id="rId8"/>
    <p:sldId id="292" r:id="rId9"/>
    <p:sldId id="299" r:id="rId10"/>
    <p:sldId id="300" r:id="rId11"/>
    <p:sldId id="301" r:id="rId12"/>
    <p:sldId id="294" r:id="rId13"/>
    <p:sldId id="297" r:id="rId14"/>
    <p:sldId id="296" r:id="rId15"/>
    <p:sldId id="298" r:id="rId16"/>
    <p:sldId id="303" r:id="rId17"/>
    <p:sldId id="311" r:id="rId18"/>
    <p:sldId id="304" r:id="rId19"/>
    <p:sldId id="295" r:id="rId20"/>
    <p:sldId id="310" r:id="rId21"/>
  </p:sldIdLst>
  <p:sldSz cx="9144000" cy="5143500" type="screen16x9"/>
  <p:notesSz cx="6858000" cy="9144000"/>
  <p:embeddedFontLst>
    <p:embeddedFont>
      <p:font typeface="Barlow" pitchFamily="2" charset="77"/>
      <p:regular r:id="rId24"/>
      <p:bold r:id="rId25"/>
      <p:italic r:id="rId26"/>
      <p:boldItalic r:id="rId27"/>
    </p:embeddedFont>
    <p:embeddedFont>
      <p:font typeface="Barlow Semi Condensed" panose="020F0502020204030204" pitchFamily="34" charset="0"/>
      <p:regular r:id="rId28"/>
      <p:bold r:id="rId29"/>
      <p:italic r:id="rId30"/>
      <p:boldItalic r:id="rId31"/>
    </p:embeddedFont>
    <p:embeddedFont>
      <p:font typeface="Barlow Semi Condensed Medium" panose="020F0502020204030204" pitchFamily="34" charset="0"/>
      <p:regular r:id="rId32"/>
      <p:bold r:id="rId33"/>
      <p:italic r:id="rId34"/>
      <p:boldItalic r:id="rId35"/>
    </p:embeddedFont>
    <p:embeddedFont>
      <p:font typeface="Fira Sans Extra Condensed Mediu" panose="020B0603050000020004" pitchFamily="34" charset="0"/>
      <p:regular r:id="rId36"/>
      <p:italic r:id="rId37"/>
    </p:embeddedFont>
    <p:embeddedFont>
      <p:font typeface="Fira Sans Extra Condensed Medium" panose="020B0603050000020004" pitchFamily="34" charset="0"/>
      <p:regular r:id="rId38"/>
      <p:bold r:id="rId39"/>
      <p:italic r:id="rId40"/>
      <p:boldItalic r:id="rId41"/>
    </p:embeddedFont>
    <p:embeddedFont>
      <p:font typeface="Saira ExtraCondensed ExtraBold" panose="020F0502020204030204" pitchFamily="34" charset="0"/>
      <p:regular r:id="rId42"/>
      <p:bold r:id="rId43"/>
      <p:italic r:id="rId44"/>
      <p:boldItalic r:id="rId45"/>
    </p:embeddedFont>
    <p:embeddedFont>
      <p:font typeface="Zilla Slab" pitchFamily="2" charset="77"/>
      <p:regular r:id="rId46"/>
      <p:bold r:id="rId47"/>
      <p:italic r:id="rId48"/>
      <p:boldItalic r:id="rId49"/>
    </p:embeddedFont>
    <p:embeddedFont>
      <p:font typeface="Zilla Slab Light" pitchFamily="2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F4A"/>
    <a:srgbClr val="ECECEC"/>
    <a:srgbClr val="666666"/>
    <a:srgbClr val="F8F8F8"/>
    <a:srgbClr val="F9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/>
    <p:restoredTop sz="94731"/>
  </p:normalViewPr>
  <p:slideViewPr>
    <p:cSldViewPr snapToGrid="0">
      <p:cViewPr>
        <p:scale>
          <a:sx n="157" d="100"/>
          <a:sy n="157" d="100"/>
        </p:scale>
        <p:origin x="1200" y="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51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47719F-1B37-830F-C26E-1C365A4DFA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3A8434-48FC-5D93-7715-77977D71ED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518C9-262B-D041-B70A-97D485D82197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C6A22C-3787-B019-C492-64FCC3BA52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F3F721-27C1-87A7-F601-D8440F5F78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1FD11-EE4F-3C46-82B8-D5B9D8FA4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74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7cfa781d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7cfa781d9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39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7cfa781d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7cfa781d9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979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cfa781d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cfa781d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06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892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cfa781d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cfa781d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849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cfa781d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cfa781d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037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cfa781d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cfa781d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11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7cfa781d9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7cfa781d9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79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26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cfa781d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cfa781d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cfa781d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cfa781d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7cfa781d9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7cfa781d9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391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552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8261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cfa781d9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cfa781d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984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314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cfa781d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cfa781d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13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5330" y="401475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6525" y="-7975"/>
            <a:ext cx="175500" cy="29283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 userDrawn="1">
  <p:cSld name="1_TABLE OF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466000" y="331664"/>
            <a:ext cx="3138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2"/>
          </p:nvPr>
        </p:nvSpPr>
        <p:spPr>
          <a:xfrm>
            <a:off x="465975" y="920855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 flipH="1">
            <a:off x="5864031" y="1982559"/>
            <a:ext cx="3138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5"/>
          </p:nvPr>
        </p:nvSpPr>
        <p:spPr>
          <a:xfrm>
            <a:off x="5864006" y="2571750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 flipH="1">
            <a:off x="466000" y="3495997"/>
            <a:ext cx="3138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8"/>
          </p:nvPr>
        </p:nvSpPr>
        <p:spPr>
          <a:xfrm>
            <a:off x="465975" y="4085188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62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 preserve="1">
  <p:cSld name="1_TABLE OF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151600" y="-50"/>
            <a:ext cx="7500403" cy="5143558"/>
          </a:xfrm>
          <a:custGeom>
            <a:avLst/>
            <a:gdLst/>
            <a:ahLst/>
            <a:cxnLst/>
            <a:rect l="l" t="t" r="r" b="b"/>
            <a:pathLst>
              <a:path w="65806" h="47934" extrusionOk="0">
                <a:moveTo>
                  <a:pt x="0" y="0"/>
                </a:moveTo>
                <a:lnTo>
                  <a:pt x="24811" y="23967"/>
                </a:lnTo>
                <a:lnTo>
                  <a:pt x="91" y="47933"/>
                </a:lnTo>
                <a:lnTo>
                  <a:pt x="40994" y="47933"/>
                </a:lnTo>
                <a:lnTo>
                  <a:pt x="65805" y="23967"/>
                </a:lnTo>
                <a:lnTo>
                  <a:pt x="4099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hasCustomPrompt="1"/>
          </p:nvPr>
        </p:nvSpPr>
        <p:spPr>
          <a:xfrm>
            <a:off x="742825" y="450225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2538125" y="184945"/>
            <a:ext cx="3138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2"/>
          </p:nvPr>
        </p:nvSpPr>
        <p:spPr>
          <a:xfrm>
            <a:off x="2538100" y="774136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3" hasCustomPrompt="1"/>
          </p:nvPr>
        </p:nvSpPr>
        <p:spPr>
          <a:xfrm>
            <a:off x="1809625" y="149895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 flipH="1">
            <a:off x="3604925" y="1233645"/>
            <a:ext cx="3138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5"/>
          </p:nvPr>
        </p:nvSpPr>
        <p:spPr>
          <a:xfrm>
            <a:off x="3604900" y="1822836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6" hasCustomPrompt="1"/>
          </p:nvPr>
        </p:nvSpPr>
        <p:spPr>
          <a:xfrm>
            <a:off x="1809625" y="2745925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 flipH="1">
            <a:off x="3604925" y="2480620"/>
            <a:ext cx="3138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8"/>
          </p:nvPr>
        </p:nvSpPr>
        <p:spPr>
          <a:xfrm>
            <a:off x="3604900" y="3069811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9" hasCustomPrompt="1"/>
          </p:nvPr>
        </p:nvSpPr>
        <p:spPr>
          <a:xfrm>
            <a:off x="742825" y="393186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3"/>
          </p:nvPr>
        </p:nvSpPr>
        <p:spPr>
          <a:xfrm flipH="1">
            <a:off x="2538125" y="3667353"/>
            <a:ext cx="3138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Medium"/>
              <a:buNone/>
              <a:defRPr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4"/>
          </p:nvPr>
        </p:nvSpPr>
        <p:spPr>
          <a:xfrm>
            <a:off x="2538100" y="425654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2558472" y="569911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659572" y="161863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3659572" y="287653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2558472" y="4051536"/>
            <a:ext cx="151500" cy="74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7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53" cy="5148387"/>
          </a:xfrm>
          <a:custGeom>
            <a:avLst/>
            <a:gdLst/>
            <a:ahLst/>
            <a:cxnLst/>
            <a:rect l="l" t="t" r="r" b="b"/>
            <a:pathLst>
              <a:path w="85299" h="48026" extrusionOk="0">
                <a:moveTo>
                  <a:pt x="18261" y="5228"/>
                </a:moveTo>
                <a:lnTo>
                  <a:pt x="32892" y="19859"/>
                </a:lnTo>
                <a:lnTo>
                  <a:pt x="18261" y="34512"/>
                </a:lnTo>
                <a:lnTo>
                  <a:pt x="3607" y="19859"/>
                </a:lnTo>
                <a:lnTo>
                  <a:pt x="18261" y="5228"/>
                </a:lnTo>
                <a:close/>
                <a:moveTo>
                  <a:pt x="41451" y="15408"/>
                </a:moveTo>
                <a:lnTo>
                  <a:pt x="56105" y="30039"/>
                </a:lnTo>
                <a:lnTo>
                  <a:pt x="41451" y="44693"/>
                </a:lnTo>
                <a:lnTo>
                  <a:pt x="26820" y="30039"/>
                </a:lnTo>
                <a:lnTo>
                  <a:pt x="41451" y="15408"/>
                </a:lnTo>
                <a:close/>
                <a:moveTo>
                  <a:pt x="1" y="1"/>
                </a:moveTo>
                <a:lnTo>
                  <a:pt x="1" y="48025"/>
                </a:lnTo>
                <a:lnTo>
                  <a:pt x="85299" y="48025"/>
                </a:lnTo>
                <a:lnTo>
                  <a:pt x="8529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flipH="1">
            <a:off x="3317025" y="3826575"/>
            <a:ext cx="30600" cy="1317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flipH="1">
            <a:off x="3142675" y="-7975"/>
            <a:ext cx="30600" cy="1388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849407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 flipH="1">
            <a:off x="3141359" y="295713"/>
            <a:ext cx="3138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3141334" y="96110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 flipH="1">
            <a:off x="208716" y="3540388"/>
            <a:ext cx="3138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 sz="14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Medium"/>
              <a:buNone/>
              <a:defRPr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104216" y="4205779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ctrTitle"/>
          </p:nvPr>
        </p:nvSpPr>
        <p:spPr>
          <a:xfrm>
            <a:off x="4545200" y="402150"/>
            <a:ext cx="41325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0">
          <p15:clr>
            <a:srgbClr val="FA7B17"/>
          </p15:clr>
        </p15:guide>
        <p15:guide id="2" orient="horz" pos="6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 userDrawn="1">
  <p:cSld name="CUSTOM_5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1177800" y="-44625"/>
            <a:ext cx="143700" cy="12778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ctrTitle"/>
          </p:nvPr>
        </p:nvSpPr>
        <p:spPr>
          <a:xfrm>
            <a:off x="1138443" y="694775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 2">
  <p:cSld name="CUSTOM_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667150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ctrTitle"/>
          </p:nvPr>
        </p:nvSpPr>
        <p:spPr>
          <a:xfrm>
            <a:off x="632050" y="402150"/>
            <a:ext cx="41325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 3">
  <p:cSld name="CUSTOM_6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0">
          <p15:clr>
            <a:srgbClr val="FA7B17"/>
          </p15:clr>
        </p15:guide>
        <p15:guide id="2" orient="horz" pos="6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 preserve="1" userDrawn="1">
  <p:cSld name="1_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8481725" y="-7975"/>
            <a:ext cx="143700" cy="29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5869725" y="551025"/>
            <a:ext cx="28080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85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2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 flipH="1">
            <a:off x="2861984" y="2254700"/>
            <a:ext cx="426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None/>
              <a:defRPr sz="12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2"/>
          </p:nvPr>
        </p:nvSpPr>
        <p:spPr>
          <a:xfrm>
            <a:off x="1893600" y="1760650"/>
            <a:ext cx="53568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7992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 Medium"/>
              <a:buNone/>
              <a:defRPr sz="280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4" r:id="rId2"/>
    <p:sldLayoutId id="2147483651" r:id="rId3"/>
    <p:sldLayoutId id="2147483656" r:id="rId4"/>
    <p:sldLayoutId id="2147483657" r:id="rId5"/>
    <p:sldLayoutId id="2147483658" r:id="rId6"/>
    <p:sldLayoutId id="2147483660" r:id="rId7"/>
    <p:sldLayoutId id="2147483668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user.oc-static.com/upload/2019/02/25/15510866018677_logo%20projet%20fintech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dashboard-pret-a-depenser.herokuapp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ctrTitle"/>
          </p:nvPr>
        </p:nvSpPr>
        <p:spPr>
          <a:xfrm>
            <a:off x="503881" y="37335"/>
            <a:ext cx="5708648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IMPLÉMENTEZ UN MODÈLE DE SCORING</a:t>
            </a:r>
          </a:p>
        </p:txBody>
      </p:sp>
      <p:sp>
        <p:nvSpPr>
          <p:cNvPr id="4" name="Google Shape;409;p26">
            <a:extLst>
              <a:ext uri="{FF2B5EF4-FFF2-40B4-BE49-F238E27FC236}">
                <a16:creationId xmlns:a16="http://schemas.microsoft.com/office/drawing/2014/main" id="{992CF14D-019D-42CC-46E6-68130D821D51}"/>
              </a:ext>
            </a:extLst>
          </p:cNvPr>
          <p:cNvSpPr txBox="1">
            <a:spLocks/>
          </p:cNvSpPr>
          <p:nvPr/>
        </p:nvSpPr>
        <p:spPr>
          <a:xfrm>
            <a:off x="6974064" y="4784779"/>
            <a:ext cx="184462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Alexandre Delaguillaumie</a:t>
            </a:r>
          </a:p>
        </p:txBody>
      </p:sp>
      <p:pic>
        <p:nvPicPr>
          <p:cNvPr id="1026" name="Picture 2" descr="Logo entreprise ">
            <a:hlinkClick r:id="rId4"/>
            <a:extLst>
              <a:ext uri="{FF2B5EF4-FFF2-40B4-BE49-F238E27FC236}">
                <a16:creationId xmlns:a16="http://schemas.microsoft.com/office/drawing/2014/main" id="{73805AF4-BF4E-77F4-7BF8-21271FA6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10045" r="12459" b="10363"/>
          <a:stretch/>
        </p:blipFill>
        <p:spPr bwMode="auto">
          <a:xfrm>
            <a:off x="514423" y="2332694"/>
            <a:ext cx="1324906" cy="13249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F736483F-A384-088B-E7C6-ACAF9FBB0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9127" y="761416"/>
            <a:ext cx="1946129" cy="1468953"/>
          </a:xfrm>
          <a:prstGeom prst="rect">
            <a:avLst/>
          </a:prstGeom>
        </p:spPr>
      </p:pic>
      <p:sp>
        <p:nvSpPr>
          <p:cNvPr id="42" name="Google Shape;306;p25">
            <a:extLst>
              <a:ext uri="{FF2B5EF4-FFF2-40B4-BE49-F238E27FC236}">
                <a16:creationId xmlns:a16="http://schemas.microsoft.com/office/drawing/2014/main" id="{0E3456BF-AE43-0847-A9D6-3E16F8F7121A}"/>
              </a:ext>
            </a:extLst>
          </p:cNvPr>
          <p:cNvSpPr/>
          <p:nvPr/>
        </p:nvSpPr>
        <p:spPr>
          <a:xfrm>
            <a:off x="4124966" y="588246"/>
            <a:ext cx="2152013" cy="1733852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2044A75-69C1-A8B4-D56D-A8EE05653A5B}"/>
              </a:ext>
            </a:extLst>
          </p:cNvPr>
          <p:cNvSpPr txBox="1"/>
          <p:nvPr/>
        </p:nvSpPr>
        <p:spPr>
          <a:xfrm>
            <a:off x="4547016" y="386110"/>
            <a:ext cx="1307912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cs typeface="Barlow Semi Condensed Medium"/>
                <a:sym typeface="Barlow Semi Condensed Medium"/>
              </a:rPr>
              <a:t>THRESHOLD</a:t>
            </a:r>
            <a:endParaRPr lang="fr-FR" dirty="0">
              <a:solidFill>
                <a:srgbClr val="666666"/>
              </a:solidFill>
              <a:latin typeface="Barlow" pitchFamily="2" charset="77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4045FFF-E3E3-68F4-AF76-9F32A56F7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665" y="2638260"/>
            <a:ext cx="2243399" cy="1713935"/>
          </a:xfrm>
          <a:prstGeom prst="rect">
            <a:avLst/>
          </a:prstGeom>
        </p:spPr>
      </p:pic>
      <p:sp>
        <p:nvSpPr>
          <p:cNvPr id="23" name="Google Shape;306;p25">
            <a:extLst>
              <a:ext uri="{FF2B5EF4-FFF2-40B4-BE49-F238E27FC236}">
                <a16:creationId xmlns:a16="http://schemas.microsoft.com/office/drawing/2014/main" id="{8A9001E5-7AEC-156D-EE87-64B22AFA3668}"/>
              </a:ext>
            </a:extLst>
          </p:cNvPr>
          <p:cNvSpPr/>
          <p:nvPr/>
        </p:nvSpPr>
        <p:spPr>
          <a:xfrm>
            <a:off x="629820" y="2443161"/>
            <a:ext cx="2595087" cy="2000244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29582DF-06C7-B1C4-49A7-BB8CAED67183}"/>
              </a:ext>
            </a:extLst>
          </p:cNvPr>
          <p:cNvSpPr txBox="1"/>
          <p:nvPr/>
        </p:nvSpPr>
        <p:spPr>
          <a:xfrm>
            <a:off x="1302548" y="2242211"/>
            <a:ext cx="1249629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cs typeface="Barlow Semi Condensed Medium"/>
                <a:sym typeface="Barlow Semi Condensed Medium"/>
              </a:rPr>
              <a:t>AUROC</a:t>
            </a:r>
            <a:endParaRPr lang="fr-FR" dirty="0">
              <a:solidFill>
                <a:srgbClr val="666666"/>
              </a:solidFill>
              <a:latin typeface="Barlow" pitchFamily="2" charset="77"/>
            </a:endParaRPr>
          </a:p>
        </p:txBody>
      </p:sp>
      <p:sp>
        <p:nvSpPr>
          <p:cNvPr id="44" name="Google Shape;275;p24">
            <a:extLst>
              <a:ext uri="{FF2B5EF4-FFF2-40B4-BE49-F238E27FC236}">
                <a16:creationId xmlns:a16="http://schemas.microsoft.com/office/drawing/2014/main" id="{F9C2C904-587B-7CEB-C0A6-EA0FA05B853C}"/>
              </a:ext>
            </a:extLst>
          </p:cNvPr>
          <p:cNvSpPr txBox="1">
            <a:spLocks/>
          </p:cNvSpPr>
          <p:nvPr/>
        </p:nvSpPr>
        <p:spPr>
          <a:xfrm>
            <a:off x="7601304" y="1448751"/>
            <a:ext cx="1194258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>
              <a:lnSpc>
                <a:spcPct val="100000"/>
              </a:lnSpc>
              <a:buFont typeface="Zilla Slab Light"/>
              <a:buNone/>
              <a:defRPr/>
            </a:pPr>
            <a:r>
              <a:rPr lang="es" sz="10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XG BOOST</a:t>
            </a:r>
            <a:br>
              <a:rPr lang="es" sz="1000" dirty="0"/>
            </a:br>
            <a:r>
              <a:rPr lang="fr-FR" sz="900" dirty="0" err="1">
                <a:latin typeface="Barlow" pitchFamily="2" charset="77"/>
              </a:rPr>
              <a:t>n_estimators</a:t>
            </a:r>
            <a:r>
              <a:rPr lang="fr-FR" sz="900" dirty="0">
                <a:latin typeface="Barlow" pitchFamily="2" charset="77"/>
              </a:rPr>
              <a:t>: 500</a:t>
            </a:r>
          </a:p>
          <a:p>
            <a:pPr marL="0" indent="0">
              <a:lnSpc>
                <a:spcPct val="100000"/>
              </a:lnSpc>
              <a:buFont typeface="Zilla Slab Light"/>
              <a:buNone/>
              <a:defRPr/>
            </a:pPr>
            <a:r>
              <a:rPr lang="fr-FR" sz="900" dirty="0" err="1">
                <a:latin typeface="Barlow" pitchFamily="2" charset="77"/>
              </a:rPr>
              <a:t>max_depth</a:t>
            </a:r>
            <a:r>
              <a:rPr lang="fr-FR" sz="900" dirty="0">
                <a:latin typeface="Barlow" pitchFamily="2" charset="77"/>
              </a:rPr>
              <a:t>: 7</a:t>
            </a:r>
          </a:p>
          <a:p>
            <a:pPr marL="0" indent="0">
              <a:lnSpc>
                <a:spcPct val="100000"/>
              </a:lnSpc>
              <a:buFont typeface="Zilla Slab Light"/>
              <a:buNone/>
              <a:defRPr/>
            </a:pPr>
            <a:r>
              <a:rPr lang="fr-FR" sz="900" dirty="0" err="1">
                <a:latin typeface="Barlow" pitchFamily="2" charset="77"/>
              </a:rPr>
              <a:t>learning_rate</a:t>
            </a:r>
            <a:r>
              <a:rPr lang="fr-FR" sz="900" dirty="0">
                <a:latin typeface="Barlow" pitchFamily="2" charset="77"/>
              </a:rPr>
              <a:t> : 0.14</a:t>
            </a:r>
            <a:endParaRPr lang="fr-FR" sz="800" dirty="0">
              <a:latin typeface="Barlow" pitchFamily="2" charset="77"/>
            </a:endParaRPr>
          </a:p>
        </p:txBody>
      </p:sp>
      <p:grpSp>
        <p:nvGrpSpPr>
          <p:cNvPr id="45" name="Google Shape;288;p24">
            <a:extLst>
              <a:ext uri="{FF2B5EF4-FFF2-40B4-BE49-F238E27FC236}">
                <a16:creationId xmlns:a16="http://schemas.microsoft.com/office/drawing/2014/main" id="{E1F44A40-F09C-19A6-AB20-C11417024785}"/>
              </a:ext>
            </a:extLst>
          </p:cNvPr>
          <p:cNvGrpSpPr/>
          <p:nvPr/>
        </p:nvGrpSpPr>
        <p:grpSpPr>
          <a:xfrm>
            <a:off x="7370781" y="378894"/>
            <a:ext cx="792300" cy="1041192"/>
            <a:chOff x="6999166" y="2292572"/>
            <a:chExt cx="792300" cy="1041192"/>
          </a:xfrm>
        </p:grpSpPr>
        <p:cxnSp>
          <p:nvCxnSpPr>
            <p:cNvPr id="46" name="Google Shape;289;p24">
              <a:extLst>
                <a:ext uri="{FF2B5EF4-FFF2-40B4-BE49-F238E27FC236}">
                  <a16:creationId xmlns:a16="http://schemas.microsoft.com/office/drawing/2014/main" id="{59BA5EF1-7518-8C2D-6ECD-DF9C47B13385}"/>
                </a:ext>
              </a:extLst>
            </p:cNvPr>
            <p:cNvCxnSpPr/>
            <p:nvPr/>
          </p:nvCxnSpPr>
          <p:spPr>
            <a:xfrm>
              <a:off x="7395553" y="2983964"/>
              <a:ext cx="0" cy="3498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47" name="Google Shape;280;p24">
              <a:extLst>
                <a:ext uri="{FF2B5EF4-FFF2-40B4-BE49-F238E27FC236}">
                  <a16:creationId xmlns:a16="http://schemas.microsoft.com/office/drawing/2014/main" id="{294775D3-F3C3-80DF-B669-45671A77EA78}"/>
                </a:ext>
              </a:extLst>
            </p:cNvPr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0;p24">
              <a:extLst>
                <a:ext uri="{FF2B5EF4-FFF2-40B4-BE49-F238E27FC236}">
                  <a16:creationId xmlns:a16="http://schemas.microsoft.com/office/drawing/2014/main" id="{FBCC6CD2-7584-99C5-2291-3E3FDF25379D}"/>
                </a:ext>
              </a:extLst>
            </p:cNvPr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298;p24">
            <a:extLst>
              <a:ext uri="{FF2B5EF4-FFF2-40B4-BE49-F238E27FC236}">
                <a16:creationId xmlns:a16="http://schemas.microsoft.com/office/drawing/2014/main" id="{53478842-584D-95FC-F7CB-28AF3B1D07A0}"/>
              </a:ext>
            </a:extLst>
          </p:cNvPr>
          <p:cNvSpPr txBox="1">
            <a:spLocks/>
          </p:cNvSpPr>
          <p:nvPr/>
        </p:nvSpPr>
        <p:spPr>
          <a:xfrm>
            <a:off x="7406372" y="404439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s" sz="2400" dirty="0">
                <a:solidFill>
                  <a:srgbClr val="FFFFFF"/>
                </a:solidFill>
              </a:rPr>
              <a:t>.70</a:t>
            </a:r>
          </a:p>
        </p:txBody>
      </p:sp>
      <p:sp>
        <p:nvSpPr>
          <p:cNvPr id="50" name="Google Shape;257;p23">
            <a:extLst>
              <a:ext uri="{FF2B5EF4-FFF2-40B4-BE49-F238E27FC236}">
                <a16:creationId xmlns:a16="http://schemas.microsoft.com/office/drawing/2014/main" id="{6AF96244-EF61-231B-B102-A792A307E793}"/>
              </a:ext>
            </a:extLst>
          </p:cNvPr>
          <p:cNvSpPr txBox="1">
            <a:spLocks/>
          </p:cNvSpPr>
          <p:nvPr/>
        </p:nvSpPr>
        <p:spPr>
          <a:xfrm flipH="1">
            <a:off x="3689477" y="2876126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métier</a:t>
            </a:r>
          </a:p>
        </p:txBody>
      </p:sp>
      <p:sp>
        <p:nvSpPr>
          <p:cNvPr id="51" name="Google Shape;419;p27">
            <a:extLst>
              <a:ext uri="{FF2B5EF4-FFF2-40B4-BE49-F238E27FC236}">
                <a16:creationId xmlns:a16="http://schemas.microsoft.com/office/drawing/2014/main" id="{3B53B1A3-E011-2B0B-A1AC-DE842157F5F2}"/>
              </a:ext>
            </a:extLst>
          </p:cNvPr>
          <p:cNvSpPr/>
          <p:nvPr/>
        </p:nvSpPr>
        <p:spPr>
          <a:xfrm>
            <a:off x="3670488" y="2876126"/>
            <a:ext cx="930816" cy="71876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A441E29-745B-12DA-28B9-14C27ED0FAB7}"/>
              </a:ext>
            </a:extLst>
          </p:cNvPr>
          <p:cNvSpPr txBox="1"/>
          <p:nvPr/>
        </p:nvSpPr>
        <p:spPr>
          <a:xfrm>
            <a:off x="3803381" y="3096292"/>
            <a:ext cx="6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666666"/>
                </a:solidFill>
                <a:latin typeface="Barlow" pitchFamily="2" charset="77"/>
              </a:rPr>
              <a:t>0.703</a:t>
            </a:r>
            <a:endParaRPr lang="fr-FR" dirty="0">
              <a:solidFill>
                <a:srgbClr val="666666"/>
              </a:solidFill>
            </a:endParaRPr>
          </a:p>
        </p:txBody>
      </p:sp>
      <p:sp>
        <p:nvSpPr>
          <p:cNvPr id="55" name="Google Shape;257;p23">
            <a:extLst>
              <a:ext uri="{FF2B5EF4-FFF2-40B4-BE49-F238E27FC236}">
                <a16:creationId xmlns:a16="http://schemas.microsoft.com/office/drawing/2014/main" id="{8B291FF5-EEF0-F1FC-2003-8A565CA067AA}"/>
              </a:ext>
            </a:extLst>
          </p:cNvPr>
          <p:cNvSpPr txBox="1">
            <a:spLocks/>
          </p:cNvSpPr>
          <p:nvPr/>
        </p:nvSpPr>
        <p:spPr>
          <a:xfrm flipH="1">
            <a:off x="4779160" y="2876126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 err="1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fbeta</a:t>
            </a:r>
            <a:endParaRPr lang="fr-FR" sz="1100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56" name="Google Shape;419;p27">
            <a:extLst>
              <a:ext uri="{FF2B5EF4-FFF2-40B4-BE49-F238E27FC236}">
                <a16:creationId xmlns:a16="http://schemas.microsoft.com/office/drawing/2014/main" id="{857434F3-77D4-6AAD-6948-7D5543B8F39E}"/>
              </a:ext>
            </a:extLst>
          </p:cNvPr>
          <p:cNvSpPr/>
          <p:nvPr/>
        </p:nvSpPr>
        <p:spPr>
          <a:xfrm>
            <a:off x="4760171" y="2876126"/>
            <a:ext cx="930816" cy="71876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2716E2C-7482-D2A9-5F68-DE50834428B1}"/>
              </a:ext>
            </a:extLst>
          </p:cNvPr>
          <p:cNvSpPr txBox="1"/>
          <p:nvPr/>
        </p:nvSpPr>
        <p:spPr>
          <a:xfrm>
            <a:off x="4893064" y="3096292"/>
            <a:ext cx="6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666666"/>
                </a:solidFill>
                <a:latin typeface="Barlow" pitchFamily="2" charset="77"/>
              </a:rPr>
              <a:t>0.522</a:t>
            </a:r>
            <a:endParaRPr lang="fr-FR" dirty="0">
              <a:solidFill>
                <a:srgbClr val="666666"/>
              </a:solidFill>
            </a:endParaRPr>
          </a:p>
        </p:txBody>
      </p:sp>
      <p:sp>
        <p:nvSpPr>
          <p:cNvPr id="58" name="Google Shape;257;p23">
            <a:extLst>
              <a:ext uri="{FF2B5EF4-FFF2-40B4-BE49-F238E27FC236}">
                <a16:creationId xmlns:a16="http://schemas.microsoft.com/office/drawing/2014/main" id="{7F6A5C9E-B8A6-B7F4-F091-DE426696A677}"/>
              </a:ext>
            </a:extLst>
          </p:cNvPr>
          <p:cNvSpPr txBox="1">
            <a:spLocks/>
          </p:cNvSpPr>
          <p:nvPr/>
        </p:nvSpPr>
        <p:spPr>
          <a:xfrm flipH="1">
            <a:off x="5868843" y="2876126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f1</a:t>
            </a:r>
          </a:p>
        </p:txBody>
      </p:sp>
      <p:sp>
        <p:nvSpPr>
          <p:cNvPr id="59" name="Google Shape;419;p27">
            <a:extLst>
              <a:ext uri="{FF2B5EF4-FFF2-40B4-BE49-F238E27FC236}">
                <a16:creationId xmlns:a16="http://schemas.microsoft.com/office/drawing/2014/main" id="{CD8137F7-54C6-AE44-172E-4B0AC85E4EC3}"/>
              </a:ext>
            </a:extLst>
          </p:cNvPr>
          <p:cNvSpPr/>
          <p:nvPr/>
        </p:nvSpPr>
        <p:spPr>
          <a:xfrm>
            <a:off x="5849854" y="2876126"/>
            <a:ext cx="930816" cy="71876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E2BB15D-C9D2-B6D6-2A2D-A96F4120A4FF}"/>
              </a:ext>
            </a:extLst>
          </p:cNvPr>
          <p:cNvSpPr txBox="1"/>
          <p:nvPr/>
        </p:nvSpPr>
        <p:spPr>
          <a:xfrm>
            <a:off x="5982747" y="3096292"/>
            <a:ext cx="6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666666"/>
                </a:solidFill>
                <a:latin typeface="Barlow" pitchFamily="2" charset="77"/>
              </a:rPr>
              <a:t>0.292</a:t>
            </a:r>
            <a:endParaRPr lang="fr-FR" dirty="0">
              <a:solidFill>
                <a:srgbClr val="666666"/>
              </a:solidFill>
            </a:endParaRPr>
          </a:p>
        </p:txBody>
      </p:sp>
      <p:sp>
        <p:nvSpPr>
          <p:cNvPr id="61" name="Google Shape;257;p23">
            <a:extLst>
              <a:ext uri="{FF2B5EF4-FFF2-40B4-BE49-F238E27FC236}">
                <a16:creationId xmlns:a16="http://schemas.microsoft.com/office/drawing/2014/main" id="{7639C9AE-89DD-1D10-544E-AF483C36949F}"/>
              </a:ext>
            </a:extLst>
          </p:cNvPr>
          <p:cNvSpPr txBox="1">
            <a:spLocks/>
          </p:cNvSpPr>
          <p:nvPr/>
        </p:nvSpPr>
        <p:spPr>
          <a:xfrm flipH="1">
            <a:off x="4775733" y="3732732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 err="1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accuracy</a:t>
            </a:r>
            <a:endParaRPr lang="fr-FR" sz="1100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62" name="Google Shape;419;p27">
            <a:extLst>
              <a:ext uri="{FF2B5EF4-FFF2-40B4-BE49-F238E27FC236}">
                <a16:creationId xmlns:a16="http://schemas.microsoft.com/office/drawing/2014/main" id="{6795030C-71C0-0AC4-212C-013EE098E5B2}"/>
              </a:ext>
            </a:extLst>
          </p:cNvPr>
          <p:cNvSpPr/>
          <p:nvPr/>
        </p:nvSpPr>
        <p:spPr>
          <a:xfrm>
            <a:off x="4756744" y="3732732"/>
            <a:ext cx="930816" cy="71876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C51C34B-FF8B-4563-1F74-17DED9FE75CD}"/>
              </a:ext>
            </a:extLst>
          </p:cNvPr>
          <p:cNvSpPr txBox="1"/>
          <p:nvPr/>
        </p:nvSpPr>
        <p:spPr>
          <a:xfrm>
            <a:off x="4889637" y="3952898"/>
            <a:ext cx="6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666666"/>
                </a:solidFill>
                <a:latin typeface="Barlow" pitchFamily="2" charset="77"/>
              </a:rPr>
              <a:t>0.742</a:t>
            </a:r>
            <a:endParaRPr lang="fr-FR" dirty="0">
              <a:solidFill>
                <a:srgbClr val="666666"/>
              </a:solidFill>
            </a:endParaRPr>
          </a:p>
        </p:txBody>
      </p:sp>
      <p:sp>
        <p:nvSpPr>
          <p:cNvPr id="64" name="Google Shape;257;p23">
            <a:extLst>
              <a:ext uri="{FF2B5EF4-FFF2-40B4-BE49-F238E27FC236}">
                <a16:creationId xmlns:a16="http://schemas.microsoft.com/office/drawing/2014/main" id="{36495076-0C89-B5B5-0CD5-090612253EE6}"/>
              </a:ext>
            </a:extLst>
          </p:cNvPr>
          <p:cNvSpPr txBox="1">
            <a:spLocks/>
          </p:cNvSpPr>
          <p:nvPr/>
        </p:nvSpPr>
        <p:spPr>
          <a:xfrm flipH="1">
            <a:off x="3686050" y="3732732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balance</a:t>
            </a:r>
          </a:p>
        </p:txBody>
      </p:sp>
      <p:sp>
        <p:nvSpPr>
          <p:cNvPr id="65" name="Google Shape;419;p27">
            <a:extLst>
              <a:ext uri="{FF2B5EF4-FFF2-40B4-BE49-F238E27FC236}">
                <a16:creationId xmlns:a16="http://schemas.microsoft.com/office/drawing/2014/main" id="{6F5BD819-542D-0259-7F62-54DE2BA8D908}"/>
              </a:ext>
            </a:extLst>
          </p:cNvPr>
          <p:cNvSpPr/>
          <p:nvPr/>
        </p:nvSpPr>
        <p:spPr>
          <a:xfrm>
            <a:off x="3667061" y="3732732"/>
            <a:ext cx="930816" cy="71876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4399248A-8AB4-3740-AEC5-FDDB3A86FB7A}"/>
              </a:ext>
            </a:extLst>
          </p:cNvPr>
          <p:cNvSpPr txBox="1"/>
          <p:nvPr/>
        </p:nvSpPr>
        <p:spPr>
          <a:xfrm>
            <a:off x="3799954" y="3952898"/>
            <a:ext cx="6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666666"/>
                </a:solidFill>
                <a:latin typeface="Barlow" pitchFamily="2" charset="77"/>
              </a:rPr>
              <a:t>0.7</a:t>
            </a:r>
            <a:endParaRPr lang="fr-FR" dirty="0">
              <a:solidFill>
                <a:srgbClr val="666666"/>
              </a:solidFill>
            </a:endParaRPr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5E6A9486-00C8-C44F-7BA7-F5D0BD75BD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770" t="-70593" r="-3781" b="-69953"/>
          <a:stretch/>
        </p:blipFill>
        <p:spPr>
          <a:xfrm>
            <a:off x="5857487" y="3738953"/>
            <a:ext cx="2938075" cy="704452"/>
          </a:xfrm>
          <a:prstGeom prst="rect">
            <a:avLst/>
          </a:prstGeom>
          <a:solidFill>
            <a:srgbClr val="F8F8F8"/>
          </a:solidFill>
          <a:ln w="19050">
            <a:solidFill>
              <a:srgbClr val="666666"/>
            </a:solidFill>
          </a:ln>
        </p:spPr>
      </p:pic>
      <p:sp>
        <p:nvSpPr>
          <p:cNvPr id="72" name="Sous-titre 3">
            <a:extLst>
              <a:ext uri="{FF2B5EF4-FFF2-40B4-BE49-F238E27FC236}">
                <a16:creationId xmlns:a16="http://schemas.microsoft.com/office/drawing/2014/main" id="{717305C1-E8D5-3957-5547-CEDCB8BC3FAF}"/>
              </a:ext>
            </a:extLst>
          </p:cNvPr>
          <p:cNvSpPr txBox="1">
            <a:spLocks/>
          </p:cNvSpPr>
          <p:nvPr/>
        </p:nvSpPr>
        <p:spPr>
          <a:xfrm flipH="1">
            <a:off x="755945" y="110393"/>
            <a:ext cx="31389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fr-FR" dirty="0"/>
              <a:t>PARAMÈTRES FINAUX</a:t>
            </a:r>
          </a:p>
        </p:txBody>
      </p:sp>
      <p:sp>
        <p:nvSpPr>
          <p:cNvPr id="73" name="Sous-titre 4">
            <a:extLst>
              <a:ext uri="{FF2B5EF4-FFF2-40B4-BE49-F238E27FC236}">
                <a16:creationId xmlns:a16="http://schemas.microsoft.com/office/drawing/2014/main" id="{51E6B9CD-5C39-57DD-A827-CF398D95CB77}"/>
              </a:ext>
            </a:extLst>
          </p:cNvPr>
          <p:cNvSpPr txBox="1">
            <a:spLocks/>
          </p:cNvSpPr>
          <p:nvPr/>
        </p:nvSpPr>
        <p:spPr>
          <a:xfrm>
            <a:off x="762359" y="699583"/>
            <a:ext cx="2243400" cy="69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r>
              <a:rPr lang="fr-FR" dirty="0" err="1"/>
              <a:t>metrics</a:t>
            </a:r>
            <a:r>
              <a:rPr lang="fr-FR" dirty="0"/>
              <a:t> &amp; params</a:t>
            </a:r>
          </a:p>
        </p:txBody>
      </p:sp>
      <p:sp>
        <p:nvSpPr>
          <p:cNvPr id="74" name="Google Shape;30;p3">
            <a:extLst>
              <a:ext uri="{FF2B5EF4-FFF2-40B4-BE49-F238E27FC236}">
                <a16:creationId xmlns:a16="http://schemas.microsoft.com/office/drawing/2014/main" id="{EE56F2C6-3096-B867-FE7F-D61FC20D37E9}"/>
              </a:ext>
            </a:extLst>
          </p:cNvPr>
          <p:cNvSpPr/>
          <p:nvPr/>
        </p:nvSpPr>
        <p:spPr>
          <a:xfrm>
            <a:off x="771958" y="0"/>
            <a:ext cx="151500" cy="1859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29F0B91-3350-2AB6-E476-D169854D4076}"/>
              </a:ext>
            </a:extLst>
          </p:cNvPr>
          <p:cNvSpPr/>
          <p:nvPr/>
        </p:nvSpPr>
        <p:spPr>
          <a:xfrm>
            <a:off x="3986161" y="4259918"/>
            <a:ext cx="661635" cy="258869"/>
          </a:xfrm>
          <a:prstGeom prst="roundRect">
            <a:avLst>
              <a:gd name="adj" fmla="val 3038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rlow" pitchFamily="2" charset="77"/>
                <a:cs typeface="Arial"/>
                <a:sym typeface="Arial"/>
              </a:rPr>
              <a:t>+0.0026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BFFB1B9-F370-DCBA-C577-5883A4C219C6}"/>
              </a:ext>
            </a:extLst>
          </p:cNvPr>
          <p:cNvSpPr/>
          <p:nvPr/>
        </p:nvSpPr>
        <p:spPr>
          <a:xfrm>
            <a:off x="6254085" y="3389627"/>
            <a:ext cx="593016" cy="258869"/>
          </a:xfrm>
          <a:prstGeom prst="roundRect">
            <a:avLst>
              <a:gd name="adj" fmla="val 3038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rlow" pitchFamily="2" charset="77"/>
                <a:cs typeface="Arial"/>
                <a:sym typeface="Arial"/>
              </a:rPr>
              <a:t>+0.0031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8A0EF2-E3BA-9517-3CD9-D6168D5ACA23}"/>
              </a:ext>
            </a:extLst>
          </p:cNvPr>
          <p:cNvSpPr/>
          <p:nvPr/>
        </p:nvSpPr>
        <p:spPr>
          <a:xfrm>
            <a:off x="5227934" y="4259918"/>
            <a:ext cx="538062" cy="258869"/>
          </a:xfrm>
          <a:prstGeom prst="roundRect">
            <a:avLst>
              <a:gd name="adj" fmla="val 3038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rlow" pitchFamily="2" charset="77"/>
                <a:cs typeface="Arial"/>
                <a:sym typeface="Arial"/>
              </a:rPr>
              <a:t>+0.066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E0FC8D9-A236-CD1E-0479-D69B54D5AD36}"/>
              </a:ext>
            </a:extLst>
          </p:cNvPr>
          <p:cNvSpPr/>
          <p:nvPr/>
        </p:nvSpPr>
        <p:spPr>
          <a:xfrm>
            <a:off x="5132031" y="3389627"/>
            <a:ext cx="593016" cy="258869"/>
          </a:xfrm>
          <a:prstGeom prst="roundRect">
            <a:avLst>
              <a:gd name="adj" fmla="val 3038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rlow" pitchFamily="2" charset="77"/>
                <a:cs typeface="Arial"/>
                <a:sym typeface="Arial"/>
              </a:rPr>
              <a:t>+0.0001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2E06C67-D5BC-F51A-8353-09C6E928AD61}"/>
              </a:ext>
            </a:extLst>
          </p:cNvPr>
          <p:cNvSpPr/>
          <p:nvPr/>
        </p:nvSpPr>
        <p:spPr>
          <a:xfrm>
            <a:off x="4054780" y="3389627"/>
            <a:ext cx="593016" cy="258869"/>
          </a:xfrm>
          <a:prstGeom prst="roundRect">
            <a:avLst>
              <a:gd name="adj" fmla="val 3038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rlow" pitchFamily="2" charset="77"/>
                <a:cs typeface="Arial"/>
                <a:sym typeface="Arial"/>
              </a:rPr>
              <a:t>+0.02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7DFF6DF-6145-97CE-673C-257ED41A1D8C}"/>
              </a:ext>
            </a:extLst>
          </p:cNvPr>
          <p:cNvSpPr/>
          <p:nvPr/>
        </p:nvSpPr>
        <p:spPr>
          <a:xfrm>
            <a:off x="7852066" y="939390"/>
            <a:ext cx="593016" cy="258869"/>
          </a:xfrm>
          <a:prstGeom prst="roundRect">
            <a:avLst>
              <a:gd name="adj" fmla="val 3038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rlow" pitchFamily="2" charset="77"/>
                <a:cs typeface="Arial"/>
                <a:sym typeface="Arial"/>
              </a:rPr>
              <a:t>+0.016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Google Shape;257;p23">
            <a:extLst>
              <a:ext uri="{FF2B5EF4-FFF2-40B4-BE49-F238E27FC236}">
                <a16:creationId xmlns:a16="http://schemas.microsoft.com/office/drawing/2014/main" id="{AC2F5CD2-3BDB-3F28-4E23-6D6E3E119E86}"/>
              </a:ext>
            </a:extLst>
          </p:cNvPr>
          <p:cNvSpPr txBox="1">
            <a:spLocks/>
          </p:cNvSpPr>
          <p:nvPr/>
        </p:nvSpPr>
        <p:spPr>
          <a:xfrm flipH="1">
            <a:off x="7397866" y="2947215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 err="1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threshold</a:t>
            </a:r>
            <a:endParaRPr lang="fr-FR" sz="1100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0" name="Google Shape;419;p27">
            <a:extLst>
              <a:ext uri="{FF2B5EF4-FFF2-40B4-BE49-F238E27FC236}">
                <a16:creationId xmlns:a16="http://schemas.microsoft.com/office/drawing/2014/main" id="{38802735-3791-DA03-E194-95F6B7461660}"/>
              </a:ext>
            </a:extLst>
          </p:cNvPr>
          <p:cNvSpPr/>
          <p:nvPr/>
        </p:nvSpPr>
        <p:spPr>
          <a:xfrm>
            <a:off x="6913562" y="2876126"/>
            <a:ext cx="1881999" cy="71876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279135-DD43-06F3-7F4D-83ED90CE24DF}"/>
              </a:ext>
            </a:extLst>
          </p:cNvPr>
          <p:cNvSpPr txBox="1"/>
          <p:nvPr/>
        </p:nvSpPr>
        <p:spPr>
          <a:xfrm>
            <a:off x="7521220" y="3169693"/>
            <a:ext cx="6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666666"/>
                </a:solidFill>
                <a:latin typeface="Barlow" pitchFamily="2" charset="77"/>
              </a:rPr>
              <a:t>0.069</a:t>
            </a:r>
          </a:p>
        </p:txBody>
      </p:sp>
    </p:spTree>
    <p:extLst>
      <p:ext uri="{BB962C8B-B14F-4D97-AF65-F5344CB8AC3E}">
        <p14:creationId xmlns:p14="http://schemas.microsoft.com/office/powerpoint/2010/main" val="374218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ctrTitle"/>
          </p:nvPr>
        </p:nvSpPr>
        <p:spPr>
          <a:xfrm>
            <a:off x="632050" y="176770"/>
            <a:ext cx="4513060" cy="436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TABLEAU DE SYNTHÈSE DES RÉSULTATS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1910DB11-C575-1319-6A25-8974485CC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" r="501"/>
          <a:stretch/>
        </p:blipFill>
        <p:spPr>
          <a:xfrm>
            <a:off x="1675052" y="807057"/>
            <a:ext cx="6498889" cy="401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2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>
            <a:spLocks noGrp="1"/>
          </p:cNvSpPr>
          <p:nvPr>
            <p:ph type="ctrTitle"/>
          </p:nvPr>
        </p:nvSpPr>
        <p:spPr>
          <a:xfrm>
            <a:off x="5446059" y="551025"/>
            <a:ext cx="3231666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INTERPRÉTABILITÉ GLOBALE ET LOCALE DU MODÈLE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93DD43-1D0C-03C1-C581-15ED3EB3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4" y="970209"/>
            <a:ext cx="5008274" cy="3913348"/>
          </a:xfrm>
          <a:prstGeom prst="rect">
            <a:avLst/>
          </a:prstGeom>
        </p:spPr>
      </p:pic>
      <p:sp>
        <p:nvSpPr>
          <p:cNvPr id="2" name="Google Shape;306;p25">
            <a:extLst>
              <a:ext uri="{FF2B5EF4-FFF2-40B4-BE49-F238E27FC236}">
                <a16:creationId xmlns:a16="http://schemas.microsoft.com/office/drawing/2014/main" id="{D26A331B-CDCD-DB35-9F69-EEA4FF393E0C}"/>
              </a:ext>
            </a:extLst>
          </p:cNvPr>
          <p:cNvSpPr/>
          <p:nvPr/>
        </p:nvSpPr>
        <p:spPr>
          <a:xfrm>
            <a:off x="6595033" y="3031081"/>
            <a:ext cx="2034140" cy="518507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25">
            <a:extLst>
              <a:ext uri="{FF2B5EF4-FFF2-40B4-BE49-F238E27FC236}">
                <a16:creationId xmlns:a16="http://schemas.microsoft.com/office/drawing/2014/main" id="{AC0D72EF-9416-DD15-78CA-8C9D039E88B4}"/>
              </a:ext>
            </a:extLst>
          </p:cNvPr>
          <p:cNvSpPr txBox="1">
            <a:spLocks/>
          </p:cNvSpPr>
          <p:nvPr/>
        </p:nvSpPr>
        <p:spPr>
          <a:xfrm flipH="1">
            <a:off x="6721323" y="3085914"/>
            <a:ext cx="1777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r">
              <a:spcAft>
                <a:spcPts val="1600"/>
              </a:spcAft>
              <a:buFont typeface="Zilla Slab Light"/>
              <a:buNone/>
            </a:pPr>
            <a:r>
              <a:rPr lang="fr-FR" sz="1200" dirty="0"/>
              <a:t>Interprétabilité locale</a:t>
            </a:r>
          </a:p>
        </p:txBody>
      </p:sp>
    </p:spTree>
    <p:extLst>
      <p:ext uri="{BB962C8B-B14F-4D97-AF65-F5344CB8AC3E}">
        <p14:creationId xmlns:p14="http://schemas.microsoft.com/office/powerpoint/2010/main" val="273522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 txBox="1">
            <a:spLocks noGrp="1"/>
          </p:cNvSpPr>
          <p:nvPr>
            <p:ph type="subTitle" idx="4294967295"/>
          </p:nvPr>
        </p:nvSpPr>
        <p:spPr>
          <a:xfrm>
            <a:off x="7019437" y="2319598"/>
            <a:ext cx="1512900" cy="776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fr-F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 n°162308</a:t>
            </a:r>
          </a:p>
        </p:txBody>
      </p:sp>
      <p:sp>
        <p:nvSpPr>
          <p:cNvPr id="371" name="Google Shape;371;p25"/>
          <p:cNvSpPr txBox="1">
            <a:spLocks noGrp="1"/>
          </p:cNvSpPr>
          <p:nvPr>
            <p:ph type="ctrTitle"/>
          </p:nvPr>
        </p:nvSpPr>
        <p:spPr>
          <a:xfrm>
            <a:off x="5446059" y="551025"/>
            <a:ext cx="3231666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INTERPRÉTABILITÉ GLOBALE ET LOCALE DU MODÈLE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6918E89-0A2C-D222-02E3-A900CE84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7" y="877130"/>
            <a:ext cx="4849734" cy="3974636"/>
          </a:xfrm>
          <a:prstGeom prst="rect">
            <a:avLst/>
          </a:prstGeom>
        </p:spPr>
      </p:pic>
      <p:sp>
        <p:nvSpPr>
          <p:cNvPr id="3" name="Google Shape;306;p25">
            <a:extLst>
              <a:ext uri="{FF2B5EF4-FFF2-40B4-BE49-F238E27FC236}">
                <a16:creationId xmlns:a16="http://schemas.microsoft.com/office/drawing/2014/main" id="{3050337E-257A-BD8F-CFB9-C9B6C54995E8}"/>
              </a:ext>
            </a:extLst>
          </p:cNvPr>
          <p:cNvSpPr/>
          <p:nvPr/>
        </p:nvSpPr>
        <p:spPr>
          <a:xfrm>
            <a:off x="6595033" y="3031081"/>
            <a:ext cx="2034140" cy="518507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4;p25">
            <a:extLst>
              <a:ext uri="{FF2B5EF4-FFF2-40B4-BE49-F238E27FC236}">
                <a16:creationId xmlns:a16="http://schemas.microsoft.com/office/drawing/2014/main" id="{F5D6E14B-36EF-738F-77EB-D259030567B9}"/>
              </a:ext>
            </a:extLst>
          </p:cNvPr>
          <p:cNvSpPr txBox="1">
            <a:spLocks/>
          </p:cNvSpPr>
          <p:nvPr/>
        </p:nvSpPr>
        <p:spPr>
          <a:xfrm flipH="1">
            <a:off x="6721323" y="3085914"/>
            <a:ext cx="1777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r">
              <a:spcAft>
                <a:spcPts val="1600"/>
              </a:spcAft>
              <a:buFont typeface="Zilla Slab Light"/>
              <a:buNone/>
            </a:pPr>
            <a:r>
              <a:rPr lang="fr-FR" sz="1200" dirty="0"/>
              <a:t>Interprétabilité globale</a:t>
            </a:r>
          </a:p>
        </p:txBody>
      </p:sp>
    </p:spTree>
    <p:extLst>
      <p:ext uri="{BB962C8B-B14F-4D97-AF65-F5344CB8AC3E}">
        <p14:creationId xmlns:p14="http://schemas.microsoft.com/office/powerpoint/2010/main" val="158561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ctrTitle"/>
          </p:nvPr>
        </p:nvSpPr>
        <p:spPr>
          <a:xfrm>
            <a:off x="178898" y="402150"/>
            <a:ext cx="1929615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fr-FR" dirty="0"/>
              <a:t>ANALYSE DU DATA DRIFT</a:t>
            </a:r>
          </a:p>
        </p:txBody>
      </p:sp>
      <p:sp>
        <p:nvSpPr>
          <p:cNvPr id="27" name="Google Shape;257;p23">
            <a:extLst>
              <a:ext uri="{FF2B5EF4-FFF2-40B4-BE49-F238E27FC236}">
                <a16:creationId xmlns:a16="http://schemas.microsoft.com/office/drawing/2014/main" id="{4429D02E-E124-8308-B0EE-887BE57D22E7}"/>
              </a:ext>
            </a:extLst>
          </p:cNvPr>
          <p:cNvSpPr txBox="1">
            <a:spLocks/>
          </p:cNvSpPr>
          <p:nvPr/>
        </p:nvSpPr>
        <p:spPr>
          <a:xfrm flipH="1">
            <a:off x="2810639" y="402150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TESTS</a:t>
            </a:r>
          </a:p>
        </p:txBody>
      </p:sp>
      <p:sp>
        <p:nvSpPr>
          <p:cNvPr id="28" name="Google Shape;258;p23">
            <a:extLst>
              <a:ext uri="{FF2B5EF4-FFF2-40B4-BE49-F238E27FC236}">
                <a16:creationId xmlns:a16="http://schemas.microsoft.com/office/drawing/2014/main" id="{7797DD09-CD27-5186-F1C2-B4B7B0535B2B}"/>
              </a:ext>
            </a:extLst>
          </p:cNvPr>
          <p:cNvSpPr txBox="1">
            <a:spLocks/>
          </p:cNvSpPr>
          <p:nvPr/>
        </p:nvSpPr>
        <p:spPr>
          <a:xfrm flipH="1">
            <a:off x="3851389" y="402150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SUCCESS</a:t>
            </a:r>
          </a:p>
        </p:txBody>
      </p:sp>
      <p:sp>
        <p:nvSpPr>
          <p:cNvPr id="29" name="Google Shape;259;p23">
            <a:extLst>
              <a:ext uri="{FF2B5EF4-FFF2-40B4-BE49-F238E27FC236}">
                <a16:creationId xmlns:a16="http://schemas.microsoft.com/office/drawing/2014/main" id="{B0745019-518E-8293-B12D-CF303E9BDDFC}"/>
              </a:ext>
            </a:extLst>
          </p:cNvPr>
          <p:cNvSpPr txBox="1">
            <a:spLocks/>
          </p:cNvSpPr>
          <p:nvPr/>
        </p:nvSpPr>
        <p:spPr>
          <a:xfrm flipH="1">
            <a:off x="4875627" y="402150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WARNING</a:t>
            </a:r>
          </a:p>
        </p:txBody>
      </p:sp>
      <p:sp>
        <p:nvSpPr>
          <p:cNvPr id="30" name="Google Shape;260;p23">
            <a:extLst>
              <a:ext uri="{FF2B5EF4-FFF2-40B4-BE49-F238E27FC236}">
                <a16:creationId xmlns:a16="http://schemas.microsoft.com/office/drawing/2014/main" id="{B7C1EEE1-85BD-071D-876D-9FC0F32211C6}"/>
              </a:ext>
            </a:extLst>
          </p:cNvPr>
          <p:cNvSpPr txBox="1">
            <a:spLocks/>
          </p:cNvSpPr>
          <p:nvPr/>
        </p:nvSpPr>
        <p:spPr>
          <a:xfrm flipH="1">
            <a:off x="5916989" y="402150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FAIL</a:t>
            </a:r>
          </a:p>
        </p:txBody>
      </p:sp>
      <p:cxnSp>
        <p:nvCxnSpPr>
          <p:cNvPr id="31" name="Google Shape;261;p23">
            <a:extLst>
              <a:ext uri="{FF2B5EF4-FFF2-40B4-BE49-F238E27FC236}">
                <a16:creationId xmlns:a16="http://schemas.microsoft.com/office/drawing/2014/main" id="{276834BA-6776-29F0-E960-CD82F399B738}"/>
              </a:ext>
            </a:extLst>
          </p:cNvPr>
          <p:cNvCxnSpPr>
            <a:cxnSpLocks/>
          </p:cNvCxnSpPr>
          <p:nvPr/>
        </p:nvCxnSpPr>
        <p:spPr>
          <a:xfrm flipH="1">
            <a:off x="2810639" y="1377811"/>
            <a:ext cx="494014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66;p23">
            <a:extLst>
              <a:ext uri="{FF2B5EF4-FFF2-40B4-BE49-F238E27FC236}">
                <a16:creationId xmlns:a16="http://schemas.microsoft.com/office/drawing/2014/main" id="{4BDA2D7C-BE59-96B9-2AD6-91197314474B}"/>
              </a:ext>
            </a:extLst>
          </p:cNvPr>
          <p:cNvCxnSpPr>
            <a:cxnSpLocks/>
          </p:cNvCxnSpPr>
          <p:nvPr/>
        </p:nvCxnSpPr>
        <p:spPr>
          <a:xfrm flipH="1">
            <a:off x="2810639" y="800961"/>
            <a:ext cx="494014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260;p23">
            <a:extLst>
              <a:ext uri="{FF2B5EF4-FFF2-40B4-BE49-F238E27FC236}">
                <a16:creationId xmlns:a16="http://schemas.microsoft.com/office/drawing/2014/main" id="{C9BECA8C-0F26-9DF7-68C4-D948E0BCFBB7}"/>
              </a:ext>
            </a:extLst>
          </p:cNvPr>
          <p:cNvSpPr txBox="1">
            <a:spLocks/>
          </p:cNvSpPr>
          <p:nvPr/>
        </p:nvSpPr>
        <p:spPr>
          <a:xfrm flipH="1">
            <a:off x="6936586" y="402150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ERROR</a:t>
            </a:r>
          </a:p>
        </p:txBody>
      </p:sp>
      <p:sp>
        <p:nvSpPr>
          <p:cNvPr id="55" name="Google Shape;257;p23">
            <a:extLst>
              <a:ext uri="{FF2B5EF4-FFF2-40B4-BE49-F238E27FC236}">
                <a16:creationId xmlns:a16="http://schemas.microsoft.com/office/drawing/2014/main" id="{2704BFB1-68A3-8009-DDF3-86F7F1FE9456}"/>
              </a:ext>
            </a:extLst>
          </p:cNvPr>
          <p:cNvSpPr txBox="1">
            <a:spLocks/>
          </p:cNvSpPr>
          <p:nvPr/>
        </p:nvSpPr>
        <p:spPr>
          <a:xfrm flipH="1">
            <a:off x="2810639" y="926085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347</a:t>
            </a:r>
          </a:p>
        </p:txBody>
      </p:sp>
      <p:sp>
        <p:nvSpPr>
          <p:cNvPr id="56" name="Google Shape;258;p23">
            <a:extLst>
              <a:ext uri="{FF2B5EF4-FFF2-40B4-BE49-F238E27FC236}">
                <a16:creationId xmlns:a16="http://schemas.microsoft.com/office/drawing/2014/main" id="{FE0291AF-B4F9-DD10-4249-6AFCA16744B9}"/>
              </a:ext>
            </a:extLst>
          </p:cNvPr>
          <p:cNvSpPr txBox="1">
            <a:spLocks/>
          </p:cNvSpPr>
          <p:nvPr/>
        </p:nvSpPr>
        <p:spPr>
          <a:xfrm flipH="1">
            <a:off x="3851389" y="926085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326</a:t>
            </a:r>
          </a:p>
        </p:txBody>
      </p:sp>
      <p:sp>
        <p:nvSpPr>
          <p:cNvPr id="57" name="Google Shape;259;p23">
            <a:extLst>
              <a:ext uri="{FF2B5EF4-FFF2-40B4-BE49-F238E27FC236}">
                <a16:creationId xmlns:a16="http://schemas.microsoft.com/office/drawing/2014/main" id="{F7EE04E0-CB11-BDFE-90CE-C0B890934BA6}"/>
              </a:ext>
            </a:extLst>
          </p:cNvPr>
          <p:cNvSpPr txBox="1">
            <a:spLocks/>
          </p:cNvSpPr>
          <p:nvPr/>
        </p:nvSpPr>
        <p:spPr>
          <a:xfrm flipH="1">
            <a:off x="4875627" y="926085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0</a:t>
            </a:r>
          </a:p>
        </p:txBody>
      </p:sp>
      <p:sp>
        <p:nvSpPr>
          <p:cNvPr id="58" name="Google Shape;260;p23">
            <a:extLst>
              <a:ext uri="{FF2B5EF4-FFF2-40B4-BE49-F238E27FC236}">
                <a16:creationId xmlns:a16="http://schemas.microsoft.com/office/drawing/2014/main" id="{7382143C-B69E-D4F7-004C-E1EA719D7205}"/>
              </a:ext>
            </a:extLst>
          </p:cNvPr>
          <p:cNvSpPr txBox="1">
            <a:spLocks/>
          </p:cNvSpPr>
          <p:nvPr/>
        </p:nvSpPr>
        <p:spPr>
          <a:xfrm flipH="1">
            <a:off x="5916989" y="926085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21</a:t>
            </a:r>
          </a:p>
        </p:txBody>
      </p:sp>
      <p:sp>
        <p:nvSpPr>
          <p:cNvPr id="59" name="Google Shape;260;p23">
            <a:extLst>
              <a:ext uri="{FF2B5EF4-FFF2-40B4-BE49-F238E27FC236}">
                <a16:creationId xmlns:a16="http://schemas.microsoft.com/office/drawing/2014/main" id="{F85F4312-9976-C5DC-DC7C-6BB216D9080B}"/>
              </a:ext>
            </a:extLst>
          </p:cNvPr>
          <p:cNvSpPr txBox="1">
            <a:spLocks/>
          </p:cNvSpPr>
          <p:nvPr/>
        </p:nvSpPr>
        <p:spPr>
          <a:xfrm flipH="1">
            <a:off x="6936586" y="926085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0</a:t>
            </a:r>
          </a:p>
        </p:txBody>
      </p:sp>
      <p:pic>
        <p:nvPicPr>
          <p:cNvPr id="192" name="Image 191" descr="Une image contenant table&#10;&#10;Description générée automatiquement">
            <a:extLst>
              <a:ext uri="{FF2B5EF4-FFF2-40B4-BE49-F238E27FC236}">
                <a16:creationId xmlns:a16="http://schemas.microsoft.com/office/drawing/2014/main" id="{3D112006-8573-3DE5-C1E7-5637AC233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82" y="1598612"/>
            <a:ext cx="5221823" cy="3247183"/>
          </a:xfrm>
          <a:prstGeom prst="rect">
            <a:avLst/>
          </a:prstGeom>
        </p:spPr>
      </p:pic>
      <p:sp>
        <p:nvSpPr>
          <p:cNvPr id="193" name="Google Shape;257;p23">
            <a:extLst>
              <a:ext uri="{FF2B5EF4-FFF2-40B4-BE49-F238E27FC236}">
                <a16:creationId xmlns:a16="http://schemas.microsoft.com/office/drawing/2014/main" id="{FB776900-661F-495B-3C4E-9AE15C3C8C03}"/>
              </a:ext>
            </a:extLst>
          </p:cNvPr>
          <p:cNvSpPr txBox="1">
            <a:spLocks/>
          </p:cNvSpPr>
          <p:nvPr/>
        </p:nvSpPr>
        <p:spPr>
          <a:xfrm flipH="1">
            <a:off x="323566" y="3370577"/>
            <a:ext cx="908400" cy="52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DATADRIFT THRESHOLD</a:t>
            </a:r>
          </a:p>
        </p:txBody>
      </p:sp>
      <p:cxnSp>
        <p:nvCxnSpPr>
          <p:cNvPr id="198" name="Google Shape;266;p23">
            <a:extLst>
              <a:ext uri="{FF2B5EF4-FFF2-40B4-BE49-F238E27FC236}">
                <a16:creationId xmlns:a16="http://schemas.microsoft.com/office/drawing/2014/main" id="{1CAAB205-1654-DE9C-BA68-669FE8EFC86D}"/>
              </a:ext>
            </a:extLst>
          </p:cNvPr>
          <p:cNvCxnSpPr>
            <a:cxnSpLocks/>
          </p:cNvCxnSpPr>
          <p:nvPr/>
        </p:nvCxnSpPr>
        <p:spPr>
          <a:xfrm flipV="1">
            <a:off x="1238080" y="3370578"/>
            <a:ext cx="0" cy="103728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57;p23">
            <a:extLst>
              <a:ext uri="{FF2B5EF4-FFF2-40B4-BE49-F238E27FC236}">
                <a16:creationId xmlns:a16="http://schemas.microsoft.com/office/drawing/2014/main" id="{E868A763-D6BC-D1CF-1719-FCFD7F7B925B}"/>
              </a:ext>
            </a:extLst>
          </p:cNvPr>
          <p:cNvSpPr txBox="1">
            <a:spLocks/>
          </p:cNvSpPr>
          <p:nvPr/>
        </p:nvSpPr>
        <p:spPr>
          <a:xfrm flipH="1">
            <a:off x="323566" y="4112997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DRIFTED COLUMNS</a:t>
            </a:r>
          </a:p>
        </p:txBody>
      </p:sp>
      <p:sp>
        <p:nvSpPr>
          <p:cNvPr id="209" name="Google Shape;257;p23">
            <a:extLst>
              <a:ext uri="{FF2B5EF4-FFF2-40B4-BE49-F238E27FC236}">
                <a16:creationId xmlns:a16="http://schemas.microsoft.com/office/drawing/2014/main" id="{B5803874-F98A-E3B9-0815-8883D1B87ED7}"/>
              </a:ext>
            </a:extLst>
          </p:cNvPr>
          <p:cNvSpPr txBox="1">
            <a:spLocks/>
          </p:cNvSpPr>
          <p:nvPr/>
        </p:nvSpPr>
        <p:spPr>
          <a:xfrm flipH="1">
            <a:off x="1231966" y="3469194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0.5</a:t>
            </a:r>
          </a:p>
        </p:txBody>
      </p:sp>
      <p:sp>
        <p:nvSpPr>
          <p:cNvPr id="210" name="Google Shape;257;p23">
            <a:extLst>
              <a:ext uri="{FF2B5EF4-FFF2-40B4-BE49-F238E27FC236}">
                <a16:creationId xmlns:a16="http://schemas.microsoft.com/office/drawing/2014/main" id="{813579F8-68B7-B5E9-2588-5F67D17B00ED}"/>
              </a:ext>
            </a:extLst>
          </p:cNvPr>
          <p:cNvSpPr txBox="1">
            <a:spLocks/>
          </p:cNvSpPr>
          <p:nvPr/>
        </p:nvSpPr>
        <p:spPr>
          <a:xfrm flipH="1">
            <a:off x="1244195" y="4112997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7.5%</a:t>
            </a:r>
          </a:p>
        </p:txBody>
      </p:sp>
      <p:cxnSp>
        <p:nvCxnSpPr>
          <p:cNvPr id="211" name="Google Shape;266;p23">
            <a:extLst>
              <a:ext uri="{FF2B5EF4-FFF2-40B4-BE49-F238E27FC236}">
                <a16:creationId xmlns:a16="http://schemas.microsoft.com/office/drawing/2014/main" id="{BCC1CDD4-3CDA-4A85-CDFE-715ED137B0D8}"/>
              </a:ext>
            </a:extLst>
          </p:cNvPr>
          <p:cNvCxnSpPr>
            <a:cxnSpLocks/>
          </p:cNvCxnSpPr>
          <p:nvPr/>
        </p:nvCxnSpPr>
        <p:spPr>
          <a:xfrm flipV="1">
            <a:off x="2152595" y="3370577"/>
            <a:ext cx="0" cy="103728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57;p23">
            <a:extLst>
              <a:ext uri="{FF2B5EF4-FFF2-40B4-BE49-F238E27FC236}">
                <a16:creationId xmlns:a16="http://schemas.microsoft.com/office/drawing/2014/main" id="{1E97F96C-448C-505D-6DAD-7CA8264CDEF2}"/>
              </a:ext>
            </a:extLst>
          </p:cNvPr>
          <p:cNvSpPr txBox="1">
            <a:spLocks/>
          </p:cNvSpPr>
          <p:nvPr/>
        </p:nvSpPr>
        <p:spPr>
          <a:xfrm flipH="1">
            <a:off x="889567" y="1114392"/>
            <a:ext cx="1204781" cy="52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r">
              <a:spcAft>
                <a:spcPts val="1600"/>
              </a:spcAft>
              <a:buNone/>
            </a:pPr>
            <a:r>
              <a:rPr lang="fr-FR" sz="1000" dirty="0" err="1">
                <a:effectLst/>
                <a:latin typeface="Zilla Slab Light" pitchFamily="2" charset="77"/>
                <a:ea typeface="Zilla Slab Light" pitchFamily="2" charset="77"/>
              </a:rPr>
              <a:t>Dataset</a:t>
            </a:r>
            <a:r>
              <a:rPr lang="fr-FR" sz="1000" dirty="0">
                <a:effectLst/>
                <a:latin typeface="Zilla Slab Light" pitchFamily="2" charset="77"/>
                <a:ea typeface="Zilla Slab Light" pitchFamily="2" charset="77"/>
              </a:rPr>
              <a:t> Drift </a:t>
            </a:r>
            <a:r>
              <a:rPr lang="fr-FR" sz="1000" dirty="0" err="1">
                <a:effectLst/>
                <a:latin typeface="Zilla Slab Light" pitchFamily="2" charset="77"/>
                <a:ea typeface="Zilla Slab Light" pitchFamily="2" charset="77"/>
              </a:rPr>
              <a:t>is</a:t>
            </a:r>
            <a:r>
              <a:rPr lang="fr-FR" sz="1000" dirty="0">
                <a:effectLst/>
                <a:latin typeface="Zilla Slab Light" pitchFamily="2" charset="77"/>
                <a:ea typeface="Zilla Slab Light" pitchFamily="2" charset="77"/>
              </a:rPr>
              <a:t> </a:t>
            </a:r>
            <a:r>
              <a:rPr lang="fr-FR" sz="1000" dirty="0">
                <a:effectLst/>
                <a:latin typeface="Barlow" pitchFamily="2" charset="77"/>
                <a:ea typeface="Zilla Slab Light" pitchFamily="2" charset="77"/>
              </a:rPr>
              <a:t>NOT</a:t>
            </a:r>
            <a:r>
              <a:rPr lang="fr-FR" sz="1000" dirty="0">
                <a:effectLst/>
                <a:latin typeface="Zilla Slab Light" pitchFamily="2" charset="77"/>
                <a:ea typeface="Zilla Slab Light" pitchFamily="2" charset="77"/>
              </a:rPr>
              <a:t> </a:t>
            </a:r>
            <a:r>
              <a:rPr lang="fr-FR" sz="1000" dirty="0" err="1">
                <a:effectLst/>
                <a:latin typeface="Zilla Slab Light" pitchFamily="2" charset="77"/>
                <a:ea typeface="Zilla Slab Light" pitchFamily="2" charset="77"/>
              </a:rPr>
              <a:t>detected</a:t>
            </a:r>
            <a:endParaRPr lang="fr-FR" sz="1000" dirty="0">
              <a:latin typeface="Zilla Slab Light" pitchFamily="2" charset="77"/>
              <a:ea typeface="Zilla Slab Light" pitchFamily="2" charset="77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1180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ctrTitle"/>
          </p:nvPr>
        </p:nvSpPr>
        <p:spPr>
          <a:xfrm>
            <a:off x="455329" y="237017"/>
            <a:ext cx="5708648" cy="8813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DASHBOARD</a:t>
            </a:r>
          </a:p>
        </p:txBody>
      </p:sp>
      <p:pic>
        <p:nvPicPr>
          <p:cNvPr id="5" name="Image 4">
            <a:hlinkClick r:id="rId4"/>
            <a:extLst>
              <a:ext uri="{FF2B5EF4-FFF2-40B4-BE49-F238E27FC236}">
                <a16:creationId xmlns:a16="http://schemas.microsoft.com/office/drawing/2014/main" id="{D86B786E-1F4D-8BB9-C637-C5D6E5D391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-1809" r="-789" b="-8108"/>
          <a:stretch/>
        </p:blipFill>
        <p:spPr>
          <a:xfrm rot="60000">
            <a:off x="3935897" y="1976536"/>
            <a:ext cx="3481534" cy="1851449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7" name="Google Shape;939;p34">
            <a:extLst>
              <a:ext uri="{FF2B5EF4-FFF2-40B4-BE49-F238E27FC236}">
                <a16:creationId xmlns:a16="http://schemas.microsoft.com/office/drawing/2014/main" id="{B599F87F-D51D-6896-7E3A-FA870796B692}"/>
              </a:ext>
            </a:extLst>
          </p:cNvPr>
          <p:cNvSpPr/>
          <p:nvPr/>
        </p:nvSpPr>
        <p:spPr>
          <a:xfrm rot="18000000" flipH="1">
            <a:off x="7136070" y="1450440"/>
            <a:ext cx="387285" cy="507053"/>
          </a:xfrm>
          <a:custGeom>
            <a:avLst/>
            <a:gdLst/>
            <a:ahLst/>
            <a:cxnLst/>
            <a:rect l="l" t="t" r="r" b="b"/>
            <a:pathLst>
              <a:path w="13659" h="17883" extrusionOk="0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F9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7;p23">
            <a:extLst>
              <a:ext uri="{FF2B5EF4-FFF2-40B4-BE49-F238E27FC236}">
                <a16:creationId xmlns:a16="http://schemas.microsoft.com/office/drawing/2014/main" id="{84ECACFF-F361-9509-9844-34B6FE3BF26A}"/>
              </a:ext>
            </a:extLst>
          </p:cNvPr>
          <p:cNvSpPr txBox="1">
            <a:spLocks/>
          </p:cNvSpPr>
          <p:nvPr/>
        </p:nvSpPr>
        <p:spPr>
          <a:xfrm flipH="1">
            <a:off x="7449650" y="1611432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solidFill>
                  <a:srgbClr val="F9AB4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Lien http</a:t>
            </a:r>
          </a:p>
        </p:txBody>
      </p:sp>
      <p:sp>
        <p:nvSpPr>
          <p:cNvPr id="9" name="Google Shape;257;p23">
            <a:extLst>
              <a:ext uri="{FF2B5EF4-FFF2-40B4-BE49-F238E27FC236}">
                <a16:creationId xmlns:a16="http://schemas.microsoft.com/office/drawing/2014/main" id="{79EEF41A-41D1-0A75-848C-41FD449B2D68}"/>
              </a:ext>
            </a:extLst>
          </p:cNvPr>
          <p:cNvSpPr txBox="1">
            <a:spLocks/>
          </p:cNvSpPr>
          <p:nvPr/>
        </p:nvSpPr>
        <p:spPr>
          <a:xfrm flipH="1">
            <a:off x="7465979" y="1627761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Lien http</a:t>
            </a:r>
          </a:p>
        </p:txBody>
      </p:sp>
      <p:sp>
        <p:nvSpPr>
          <p:cNvPr id="10" name="Google Shape;939;p34">
            <a:extLst>
              <a:ext uri="{FF2B5EF4-FFF2-40B4-BE49-F238E27FC236}">
                <a16:creationId xmlns:a16="http://schemas.microsoft.com/office/drawing/2014/main" id="{101E8BAC-D7A0-6459-76FB-281F69C3CE4A}"/>
              </a:ext>
            </a:extLst>
          </p:cNvPr>
          <p:cNvSpPr/>
          <p:nvPr/>
        </p:nvSpPr>
        <p:spPr>
          <a:xfrm rot="18000000" flipH="1">
            <a:off x="7176892" y="1491261"/>
            <a:ext cx="387285" cy="507053"/>
          </a:xfrm>
          <a:custGeom>
            <a:avLst/>
            <a:gdLst/>
            <a:ahLst/>
            <a:cxnLst/>
            <a:rect l="l" t="t" r="r" b="b"/>
            <a:pathLst>
              <a:path w="13659" h="17883" extrusionOk="0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901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ctrTitle"/>
          </p:nvPr>
        </p:nvSpPr>
        <p:spPr>
          <a:xfrm>
            <a:off x="632050" y="176770"/>
            <a:ext cx="2832367" cy="436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PREUVE DE DÉPLOIEMENT UNITTEST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B45DF9-81ED-DDD3-D7A5-0FD74881A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08" t="-11742" r="-5792" b="-13944"/>
          <a:stretch/>
        </p:blipFill>
        <p:spPr>
          <a:xfrm>
            <a:off x="991673" y="1682913"/>
            <a:ext cx="3361386" cy="3000777"/>
          </a:xfrm>
          <a:prstGeom prst="rect">
            <a:avLst/>
          </a:prstGeom>
          <a:solidFill>
            <a:srgbClr val="383F4A"/>
          </a:solidFill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AE3731-1477-2B0B-07D1-59D7BCB12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"/>
          <a:stretch/>
        </p:blipFill>
        <p:spPr>
          <a:xfrm>
            <a:off x="4950043" y="2665210"/>
            <a:ext cx="3607784" cy="1866499"/>
          </a:xfrm>
          <a:prstGeom prst="rect">
            <a:avLst/>
          </a:prstGeom>
        </p:spPr>
      </p:pic>
      <p:sp>
        <p:nvSpPr>
          <p:cNvPr id="7" name="Google Shape;306;p25">
            <a:extLst>
              <a:ext uri="{FF2B5EF4-FFF2-40B4-BE49-F238E27FC236}">
                <a16:creationId xmlns:a16="http://schemas.microsoft.com/office/drawing/2014/main" id="{E1CDE92E-73A5-53DD-E852-506F9A41EB58}"/>
              </a:ext>
            </a:extLst>
          </p:cNvPr>
          <p:cNvSpPr/>
          <p:nvPr/>
        </p:nvSpPr>
        <p:spPr>
          <a:xfrm>
            <a:off x="4790943" y="2516961"/>
            <a:ext cx="3902765" cy="2166729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7;p23">
            <a:extLst>
              <a:ext uri="{FF2B5EF4-FFF2-40B4-BE49-F238E27FC236}">
                <a16:creationId xmlns:a16="http://schemas.microsoft.com/office/drawing/2014/main" id="{F7513B77-1A13-1F91-F148-6FAD44375E47}"/>
              </a:ext>
            </a:extLst>
          </p:cNvPr>
          <p:cNvSpPr txBox="1">
            <a:spLocks/>
          </p:cNvSpPr>
          <p:nvPr/>
        </p:nvSpPr>
        <p:spPr>
          <a:xfrm flipH="1">
            <a:off x="6190408" y="2038280"/>
            <a:ext cx="1017948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SUR TERMINAL</a:t>
            </a:r>
          </a:p>
        </p:txBody>
      </p:sp>
      <p:cxnSp>
        <p:nvCxnSpPr>
          <p:cNvPr id="9" name="Google Shape;266;p23">
            <a:extLst>
              <a:ext uri="{FF2B5EF4-FFF2-40B4-BE49-F238E27FC236}">
                <a16:creationId xmlns:a16="http://schemas.microsoft.com/office/drawing/2014/main" id="{19DBF5DA-E6CB-FC3F-7DED-598192848F41}"/>
              </a:ext>
            </a:extLst>
          </p:cNvPr>
          <p:cNvCxnSpPr>
            <a:cxnSpLocks/>
          </p:cNvCxnSpPr>
          <p:nvPr/>
        </p:nvCxnSpPr>
        <p:spPr>
          <a:xfrm flipH="1">
            <a:off x="6272383" y="2386075"/>
            <a:ext cx="846961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57;p23">
            <a:extLst>
              <a:ext uri="{FF2B5EF4-FFF2-40B4-BE49-F238E27FC236}">
                <a16:creationId xmlns:a16="http://schemas.microsoft.com/office/drawing/2014/main" id="{6733083F-8E13-11BE-DE22-F7CA35BF4921}"/>
              </a:ext>
            </a:extLst>
          </p:cNvPr>
          <p:cNvSpPr txBox="1">
            <a:spLocks/>
          </p:cNvSpPr>
          <p:nvPr/>
        </p:nvSpPr>
        <p:spPr>
          <a:xfrm flipH="1">
            <a:off x="2144390" y="1220985"/>
            <a:ext cx="1017948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CODE SOURCE</a:t>
            </a:r>
          </a:p>
        </p:txBody>
      </p:sp>
      <p:cxnSp>
        <p:nvCxnSpPr>
          <p:cNvPr id="12" name="Google Shape;266;p23">
            <a:extLst>
              <a:ext uri="{FF2B5EF4-FFF2-40B4-BE49-F238E27FC236}">
                <a16:creationId xmlns:a16="http://schemas.microsoft.com/office/drawing/2014/main" id="{D82BE934-402D-9718-F6A1-90F58DDD700F}"/>
              </a:ext>
            </a:extLst>
          </p:cNvPr>
          <p:cNvCxnSpPr>
            <a:cxnSpLocks/>
          </p:cNvCxnSpPr>
          <p:nvPr/>
        </p:nvCxnSpPr>
        <p:spPr>
          <a:xfrm flipH="1">
            <a:off x="2226365" y="1568780"/>
            <a:ext cx="846961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6442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ctrTitle"/>
          </p:nvPr>
        </p:nvSpPr>
        <p:spPr>
          <a:xfrm>
            <a:off x="632050" y="176770"/>
            <a:ext cx="2767973" cy="782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PREUVES DE DÉPLOIEMENT VIA GIT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C4D6C0-1293-6DDF-1B38-BC6460D1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76" y="1294700"/>
            <a:ext cx="7840202" cy="35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7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ctrTitle"/>
          </p:nvPr>
        </p:nvSpPr>
        <p:spPr>
          <a:xfrm>
            <a:off x="632050" y="176770"/>
            <a:ext cx="2767973" cy="782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PREUVES DE DÉPLOIEMENT VIA GIT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740008A-4D4C-73B0-E325-CD7498F9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76" y="1328721"/>
            <a:ext cx="7840201" cy="35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6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0">
            <a:extLst>
              <a:ext uri="{FF2B5EF4-FFF2-40B4-BE49-F238E27FC236}">
                <a16:creationId xmlns:a16="http://schemas.microsoft.com/office/drawing/2014/main" id="{E4648EA2-5CDA-F727-72A4-27D408ADB529}"/>
              </a:ext>
            </a:extLst>
          </p:cNvPr>
          <p:cNvSpPr/>
          <p:nvPr/>
        </p:nvSpPr>
        <p:spPr>
          <a:xfrm>
            <a:off x="0" y="1357595"/>
            <a:ext cx="814934" cy="814934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84;p10">
            <a:extLst>
              <a:ext uri="{FF2B5EF4-FFF2-40B4-BE49-F238E27FC236}">
                <a16:creationId xmlns:a16="http://schemas.microsoft.com/office/drawing/2014/main" id="{70A5BA89-515E-6A92-3BA2-B254A82EAEBD}"/>
              </a:ext>
            </a:extLst>
          </p:cNvPr>
          <p:cNvSpPr/>
          <p:nvPr/>
        </p:nvSpPr>
        <p:spPr>
          <a:xfrm>
            <a:off x="8329066" y="0"/>
            <a:ext cx="814934" cy="814934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1" y="0"/>
                </a:moveTo>
                <a:lnTo>
                  <a:pt x="1" y="7601"/>
                </a:lnTo>
                <a:lnTo>
                  <a:pt x="7601" y="7601"/>
                </a:lnTo>
                <a:lnTo>
                  <a:pt x="7601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4294967295"/>
          </p:nvPr>
        </p:nvSpPr>
        <p:spPr>
          <a:xfrm flipH="1">
            <a:off x="127257" y="1366387"/>
            <a:ext cx="560420" cy="8149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+</a:t>
            </a:r>
            <a:endParaRPr sz="4000"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ctrTitle"/>
          </p:nvPr>
        </p:nvSpPr>
        <p:spPr>
          <a:xfrm>
            <a:off x="1135214" y="232983"/>
            <a:ext cx="286205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</a:rPr>
              <a:t>LIMITES ET LES AMÉLIORATIONS POSSIBLES</a:t>
            </a:r>
          </a:p>
        </p:txBody>
      </p:sp>
      <p:sp>
        <p:nvSpPr>
          <p:cNvPr id="6" name="Google Shape;463;p29">
            <a:extLst>
              <a:ext uri="{FF2B5EF4-FFF2-40B4-BE49-F238E27FC236}">
                <a16:creationId xmlns:a16="http://schemas.microsoft.com/office/drawing/2014/main" id="{1263B3FB-457D-0049-3F8A-008AF6757175}"/>
              </a:ext>
            </a:extLst>
          </p:cNvPr>
          <p:cNvSpPr txBox="1">
            <a:spLocks/>
          </p:cNvSpPr>
          <p:nvPr/>
        </p:nvSpPr>
        <p:spPr>
          <a:xfrm flipH="1">
            <a:off x="8456323" y="0"/>
            <a:ext cx="560420" cy="81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None/>
              <a:tabLst/>
              <a:defRPr/>
            </a:pPr>
            <a:r>
              <a:rPr kumimoji="0" lang="es" sz="40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sym typeface="Zilla Slab Light"/>
              </a:rPr>
              <a:t>-</a:t>
            </a:r>
          </a:p>
        </p:txBody>
      </p:sp>
      <p:cxnSp>
        <p:nvCxnSpPr>
          <p:cNvPr id="2" name="Google Shape;378;p26">
            <a:extLst>
              <a:ext uri="{FF2B5EF4-FFF2-40B4-BE49-F238E27FC236}">
                <a16:creationId xmlns:a16="http://schemas.microsoft.com/office/drawing/2014/main" id="{C9B671DE-9B60-14C6-F3CB-BCAEA0BA9D95}"/>
              </a:ext>
            </a:extLst>
          </p:cNvPr>
          <p:cNvCxnSpPr>
            <a:cxnSpLocks/>
          </p:cNvCxnSpPr>
          <p:nvPr/>
        </p:nvCxnSpPr>
        <p:spPr>
          <a:xfrm>
            <a:off x="330128" y="2443519"/>
            <a:ext cx="2574058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380;p26">
            <a:extLst>
              <a:ext uri="{FF2B5EF4-FFF2-40B4-BE49-F238E27FC236}">
                <a16:creationId xmlns:a16="http://schemas.microsoft.com/office/drawing/2014/main" id="{9EF72603-F43F-8FEA-B83A-7D0DDAED5103}"/>
              </a:ext>
            </a:extLst>
          </p:cNvPr>
          <p:cNvCxnSpPr>
            <a:cxnSpLocks/>
          </p:cNvCxnSpPr>
          <p:nvPr/>
        </p:nvCxnSpPr>
        <p:spPr>
          <a:xfrm>
            <a:off x="330128" y="3325640"/>
            <a:ext cx="2574058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91;p26">
            <a:extLst>
              <a:ext uri="{FF2B5EF4-FFF2-40B4-BE49-F238E27FC236}">
                <a16:creationId xmlns:a16="http://schemas.microsoft.com/office/drawing/2014/main" id="{156DE3DB-C6F8-6F94-9505-510E80AFD1BB}"/>
              </a:ext>
            </a:extLst>
          </p:cNvPr>
          <p:cNvSpPr/>
          <p:nvPr/>
        </p:nvSpPr>
        <p:spPr>
          <a:xfrm>
            <a:off x="284942" y="2633253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407;p26">
            <a:extLst>
              <a:ext uri="{FF2B5EF4-FFF2-40B4-BE49-F238E27FC236}">
                <a16:creationId xmlns:a16="http://schemas.microsoft.com/office/drawing/2014/main" id="{D12BA841-4EA0-981C-A1F3-5F652E94D0D3}"/>
              </a:ext>
            </a:extLst>
          </p:cNvPr>
          <p:cNvSpPr txBox="1">
            <a:spLocks/>
          </p:cNvSpPr>
          <p:nvPr/>
        </p:nvSpPr>
        <p:spPr>
          <a:xfrm>
            <a:off x="534472" y="2526676"/>
            <a:ext cx="2377869" cy="3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Il faudrait communiquer un brief plus précis afin d’évaluer précisément la </a:t>
            </a: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loss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function</a:t>
            </a: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srgbClr val="F9AB40"/>
              </a:solidFill>
              <a:effectLst/>
              <a:uLnTx/>
              <a:uFillTx/>
              <a:latin typeface="Barlow" pitchFamily="2" charset="77"/>
              <a:ea typeface="Zilla Slab Light"/>
              <a:cs typeface="Zilla Slab Light"/>
              <a:sym typeface="Zilla Slab Light"/>
            </a:endParaRPr>
          </a:p>
        </p:txBody>
      </p:sp>
      <p:cxnSp>
        <p:nvCxnSpPr>
          <p:cNvPr id="9" name="Google Shape;380;p26">
            <a:extLst>
              <a:ext uri="{FF2B5EF4-FFF2-40B4-BE49-F238E27FC236}">
                <a16:creationId xmlns:a16="http://schemas.microsoft.com/office/drawing/2014/main" id="{CF301EC1-3107-F6EC-5B4E-31F5B6DDCED8}"/>
              </a:ext>
            </a:extLst>
          </p:cNvPr>
          <p:cNvCxnSpPr>
            <a:cxnSpLocks/>
          </p:cNvCxnSpPr>
          <p:nvPr/>
        </p:nvCxnSpPr>
        <p:spPr>
          <a:xfrm>
            <a:off x="330128" y="2884580"/>
            <a:ext cx="2582214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407;p26">
            <a:extLst>
              <a:ext uri="{FF2B5EF4-FFF2-40B4-BE49-F238E27FC236}">
                <a16:creationId xmlns:a16="http://schemas.microsoft.com/office/drawing/2014/main" id="{5E7B8B29-8DB0-0876-E97C-E3DAD8D1C9EF}"/>
              </a:ext>
            </a:extLst>
          </p:cNvPr>
          <p:cNvSpPr txBox="1">
            <a:spLocks/>
          </p:cNvSpPr>
          <p:nvPr/>
        </p:nvSpPr>
        <p:spPr>
          <a:xfrm>
            <a:off x="534473" y="2967735"/>
            <a:ext cx="2377868" cy="3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Réaliser séparément une black box pour mieux séparer les classes serait intéressant</a:t>
            </a: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srgbClr val="F9AB40"/>
              </a:solidFill>
              <a:effectLst/>
              <a:uLnTx/>
              <a:uFillTx/>
              <a:latin typeface="Barlow" pitchFamily="2" charset="77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6" name="Google Shape;391;p26">
            <a:extLst>
              <a:ext uri="{FF2B5EF4-FFF2-40B4-BE49-F238E27FC236}">
                <a16:creationId xmlns:a16="http://schemas.microsoft.com/office/drawing/2014/main" id="{965C4A34-F2DB-7CBE-19E5-8A40BA3BEF21}"/>
              </a:ext>
            </a:extLst>
          </p:cNvPr>
          <p:cNvSpPr/>
          <p:nvPr/>
        </p:nvSpPr>
        <p:spPr>
          <a:xfrm>
            <a:off x="284942" y="3074312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" name="Google Shape;380;p26">
            <a:extLst>
              <a:ext uri="{FF2B5EF4-FFF2-40B4-BE49-F238E27FC236}">
                <a16:creationId xmlns:a16="http://schemas.microsoft.com/office/drawing/2014/main" id="{2A612549-0140-2018-A6A6-C659ABB16303}"/>
              </a:ext>
            </a:extLst>
          </p:cNvPr>
          <p:cNvCxnSpPr>
            <a:cxnSpLocks/>
          </p:cNvCxnSpPr>
          <p:nvPr/>
        </p:nvCxnSpPr>
        <p:spPr>
          <a:xfrm>
            <a:off x="330128" y="3766700"/>
            <a:ext cx="2574058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407;p26">
            <a:extLst>
              <a:ext uri="{FF2B5EF4-FFF2-40B4-BE49-F238E27FC236}">
                <a16:creationId xmlns:a16="http://schemas.microsoft.com/office/drawing/2014/main" id="{BDC49EB8-59CA-E57D-FD9E-DADE02DF2EB3}"/>
              </a:ext>
            </a:extLst>
          </p:cNvPr>
          <p:cNvSpPr txBox="1">
            <a:spLocks/>
          </p:cNvSpPr>
          <p:nvPr/>
        </p:nvSpPr>
        <p:spPr>
          <a:xfrm>
            <a:off x="534473" y="3408795"/>
            <a:ext cx="2472744" cy="3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Éventuellement réaliser le projet avec </a:t>
            </a: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Pyspark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 pourrait améliorer les temps de calcul</a:t>
            </a: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srgbClr val="F9AB40"/>
              </a:solidFill>
              <a:effectLst/>
              <a:uLnTx/>
              <a:uFillTx/>
              <a:latin typeface="Barlow" pitchFamily="2" charset="77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20" name="Google Shape;391;p26">
            <a:extLst>
              <a:ext uri="{FF2B5EF4-FFF2-40B4-BE49-F238E27FC236}">
                <a16:creationId xmlns:a16="http://schemas.microsoft.com/office/drawing/2014/main" id="{BAE97D73-0B3E-3C79-0FCA-1FA44E17A95E}"/>
              </a:ext>
            </a:extLst>
          </p:cNvPr>
          <p:cNvSpPr/>
          <p:nvPr/>
        </p:nvSpPr>
        <p:spPr>
          <a:xfrm>
            <a:off x="284942" y="3515372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5" name="Google Shape;378;p26">
            <a:extLst>
              <a:ext uri="{FF2B5EF4-FFF2-40B4-BE49-F238E27FC236}">
                <a16:creationId xmlns:a16="http://schemas.microsoft.com/office/drawing/2014/main" id="{ABC4275D-B3E4-6225-99BB-4AAA6418A013}"/>
              </a:ext>
            </a:extLst>
          </p:cNvPr>
          <p:cNvCxnSpPr>
            <a:cxnSpLocks/>
          </p:cNvCxnSpPr>
          <p:nvPr/>
        </p:nvCxnSpPr>
        <p:spPr>
          <a:xfrm>
            <a:off x="5827690" y="1097677"/>
            <a:ext cx="2962141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380;p26">
            <a:extLst>
              <a:ext uri="{FF2B5EF4-FFF2-40B4-BE49-F238E27FC236}">
                <a16:creationId xmlns:a16="http://schemas.microsoft.com/office/drawing/2014/main" id="{538E9036-B310-FB81-4060-E28E20D46330}"/>
              </a:ext>
            </a:extLst>
          </p:cNvPr>
          <p:cNvCxnSpPr>
            <a:cxnSpLocks/>
          </p:cNvCxnSpPr>
          <p:nvPr/>
        </p:nvCxnSpPr>
        <p:spPr>
          <a:xfrm>
            <a:off x="5827690" y="1979798"/>
            <a:ext cx="2962141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391;p26">
            <a:extLst>
              <a:ext uri="{FF2B5EF4-FFF2-40B4-BE49-F238E27FC236}">
                <a16:creationId xmlns:a16="http://schemas.microsoft.com/office/drawing/2014/main" id="{1CC0C5B3-4B31-CC5B-C8FB-18B6DA416702}"/>
              </a:ext>
            </a:extLst>
          </p:cNvPr>
          <p:cNvSpPr/>
          <p:nvPr/>
        </p:nvSpPr>
        <p:spPr>
          <a:xfrm>
            <a:off x="8733470" y="1287411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407;p26">
            <a:extLst>
              <a:ext uri="{FF2B5EF4-FFF2-40B4-BE49-F238E27FC236}">
                <a16:creationId xmlns:a16="http://schemas.microsoft.com/office/drawing/2014/main" id="{EFA89887-3CBB-0F5D-0177-311AB888D522}"/>
              </a:ext>
            </a:extLst>
          </p:cNvPr>
          <p:cNvSpPr txBox="1">
            <a:spLocks/>
          </p:cNvSpPr>
          <p:nvPr/>
        </p:nvSpPr>
        <p:spPr>
          <a:xfrm>
            <a:off x="6157219" y="1180834"/>
            <a:ext cx="2600413" cy="3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La taille du </a:t>
            </a: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dataset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 entraine des problème de stockage et de mémoire conséquents.</a:t>
            </a: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srgbClr val="F9AB40"/>
              </a:solidFill>
              <a:effectLst/>
              <a:uLnTx/>
              <a:uFillTx/>
              <a:latin typeface="Barlow" pitchFamily="2" charset="77"/>
              <a:ea typeface="Zilla Slab Light"/>
              <a:cs typeface="Zilla Slab Light"/>
              <a:sym typeface="Zilla Slab Light"/>
            </a:endParaRPr>
          </a:p>
        </p:txBody>
      </p:sp>
      <p:cxnSp>
        <p:nvCxnSpPr>
          <p:cNvPr id="29" name="Google Shape;380;p26">
            <a:extLst>
              <a:ext uri="{FF2B5EF4-FFF2-40B4-BE49-F238E27FC236}">
                <a16:creationId xmlns:a16="http://schemas.microsoft.com/office/drawing/2014/main" id="{00DDA156-E9E7-3B32-C05D-8E00391CEBC7}"/>
              </a:ext>
            </a:extLst>
          </p:cNvPr>
          <p:cNvCxnSpPr>
            <a:cxnSpLocks/>
          </p:cNvCxnSpPr>
          <p:nvPr/>
        </p:nvCxnSpPr>
        <p:spPr>
          <a:xfrm>
            <a:off x="5827690" y="1538738"/>
            <a:ext cx="2970297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407;p26">
            <a:extLst>
              <a:ext uri="{FF2B5EF4-FFF2-40B4-BE49-F238E27FC236}">
                <a16:creationId xmlns:a16="http://schemas.microsoft.com/office/drawing/2014/main" id="{C53352B8-EFB0-1373-9DE1-81D481F1C1EF}"/>
              </a:ext>
            </a:extLst>
          </p:cNvPr>
          <p:cNvSpPr txBox="1">
            <a:spLocks/>
          </p:cNvSpPr>
          <p:nvPr/>
        </p:nvSpPr>
        <p:spPr>
          <a:xfrm>
            <a:off x="5982237" y="1621893"/>
            <a:ext cx="2775395" cy="3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L’optimisation des hyperparamètres est très longues et </a:t>
            </a: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nécéssite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 une courte liste d’</a:t>
            </a: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hyperparams</a:t>
            </a: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srgbClr val="F9AB40"/>
              </a:solidFill>
              <a:effectLst/>
              <a:uLnTx/>
              <a:uFillTx/>
              <a:latin typeface="Barlow" pitchFamily="2" charset="77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31" name="Google Shape;391;p26">
            <a:extLst>
              <a:ext uri="{FF2B5EF4-FFF2-40B4-BE49-F238E27FC236}">
                <a16:creationId xmlns:a16="http://schemas.microsoft.com/office/drawing/2014/main" id="{7964BC7E-2D86-4815-5740-93A8F338D05B}"/>
              </a:ext>
            </a:extLst>
          </p:cNvPr>
          <p:cNvSpPr/>
          <p:nvPr/>
        </p:nvSpPr>
        <p:spPr>
          <a:xfrm>
            <a:off x="8733470" y="1728470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" name="Google Shape;380;p26">
            <a:extLst>
              <a:ext uri="{FF2B5EF4-FFF2-40B4-BE49-F238E27FC236}">
                <a16:creationId xmlns:a16="http://schemas.microsoft.com/office/drawing/2014/main" id="{A14A7F9B-7E92-82B0-E9D8-48BE4A7E8744}"/>
              </a:ext>
            </a:extLst>
          </p:cNvPr>
          <p:cNvCxnSpPr>
            <a:cxnSpLocks/>
          </p:cNvCxnSpPr>
          <p:nvPr/>
        </p:nvCxnSpPr>
        <p:spPr>
          <a:xfrm>
            <a:off x="5827690" y="2420858"/>
            <a:ext cx="2962141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407;p26">
            <a:extLst>
              <a:ext uri="{FF2B5EF4-FFF2-40B4-BE49-F238E27FC236}">
                <a16:creationId xmlns:a16="http://schemas.microsoft.com/office/drawing/2014/main" id="{BD3A1C02-6068-6E4E-7174-89AF170EEC3C}"/>
              </a:ext>
            </a:extLst>
          </p:cNvPr>
          <p:cNvSpPr txBox="1">
            <a:spLocks/>
          </p:cNvSpPr>
          <p:nvPr/>
        </p:nvSpPr>
        <p:spPr>
          <a:xfrm>
            <a:off x="6157219" y="2062953"/>
            <a:ext cx="2600413" cy="3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Les poids de pénalités de la fonction coût sont fixés arbitrairement et empêche l’optimisation</a:t>
            </a: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srgbClr val="F9AB40"/>
              </a:solidFill>
              <a:effectLst/>
              <a:uLnTx/>
              <a:uFillTx/>
              <a:latin typeface="Barlow" pitchFamily="2" charset="77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34" name="Google Shape;391;p26">
            <a:extLst>
              <a:ext uri="{FF2B5EF4-FFF2-40B4-BE49-F238E27FC236}">
                <a16:creationId xmlns:a16="http://schemas.microsoft.com/office/drawing/2014/main" id="{CC979CA0-E63E-F824-9BAD-D24FF5BA644F}"/>
              </a:ext>
            </a:extLst>
          </p:cNvPr>
          <p:cNvSpPr/>
          <p:nvPr/>
        </p:nvSpPr>
        <p:spPr>
          <a:xfrm>
            <a:off x="8733470" y="2169530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5" name="Google Shape;380;p26">
            <a:extLst>
              <a:ext uri="{FF2B5EF4-FFF2-40B4-BE49-F238E27FC236}">
                <a16:creationId xmlns:a16="http://schemas.microsoft.com/office/drawing/2014/main" id="{6CEF2F18-5E5D-D4E8-2638-6A80AE812D68}"/>
              </a:ext>
            </a:extLst>
          </p:cNvPr>
          <p:cNvCxnSpPr>
            <a:cxnSpLocks/>
          </p:cNvCxnSpPr>
          <p:nvPr/>
        </p:nvCxnSpPr>
        <p:spPr>
          <a:xfrm>
            <a:off x="5827690" y="2861918"/>
            <a:ext cx="2962141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407;p26">
            <a:extLst>
              <a:ext uri="{FF2B5EF4-FFF2-40B4-BE49-F238E27FC236}">
                <a16:creationId xmlns:a16="http://schemas.microsoft.com/office/drawing/2014/main" id="{C4C64C1E-2B52-9E8D-7A7C-FAF799437001}"/>
              </a:ext>
            </a:extLst>
          </p:cNvPr>
          <p:cNvSpPr txBox="1">
            <a:spLocks/>
          </p:cNvSpPr>
          <p:nvPr/>
        </p:nvSpPr>
        <p:spPr>
          <a:xfrm>
            <a:off x="5827690" y="2504013"/>
            <a:ext cx="2929942" cy="3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La demande d’</a:t>
            </a: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interpretabilité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cs typeface="Zilla Slab Light"/>
                <a:sym typeface="Zilla Slab Light"/>
              </a:rPr>
              <a:t> empêche de pouvoir réduire la dimension et améliorer les performances</a:t>
            </a: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srgbClr val="F9AB40"/>
              </a:solidFill>
              <a:effectLst/>
              <a:uLnTx/>
              <a:uFillTx/>
              <a:latin typeface="Barlow" pitchFamily="2" charset="77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37" name="Google Shape;391;p26">
            <a:extLst>
              <a:ext uri="{FF2B5EF4-FFF2-40B4-BE49-F238E27FC236}">
                <a16:creationId xmlns:a16="http://schemas.microsoft.com/office/drawing/2014/main" id="{847ED427-0688-328C-8634-2C2FE86A75CF}"/>
              </a:ext>
            </a:extLst>
          </p:cNvPr>
          <p:cNvSpPr/>
          <p:nvPr/>
        </p:nvSpPr>
        <p:spPr>
          <a:xfrm>
            <a:off x="8733470" y="2610590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84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9">
            <a:extLst>
              <a:ext uri="{FF2B5EF4-FFF2-40B4-BE49-F238E27FC236}">
                <a16:creationId xmlns:a16="http://schemas.microsoft.com/office/drawing/2014/main" id="{4910FA96-A37D-87C5-74C2-A04B58833574}"/>
              </a:ext>
            </a:extLst>
          </p:cNvPr>
          <p:cNvSpPr/>
          <p:nvPr/>
        </p:nvSpPr>
        <p:spPr>
          <a:xfrm rot="5400000">
            <a:off x="4323900" y="-90624"/>
            <a:ext cx="143700" cy="142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1"/>
          </p:nvPr>
        </p:nvSpPr>
        <p:spPr>
          <a:xfrm flipH="1">
            <a:off x="4049743" y="341219"/>
            <a:ext cx="113415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OBJECTIFS</a:t>
            </a:r>
            <a:endParaRPr dirty="0"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2"/>
          </p:nvPr>
        </p:nvSpPr>
        <p:spPr>
          <a:xfrm>
            <a:off x="467826" y="1290787"/>
            <a:ext cx="5488439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Construire un modèle de </a:t>
            </a:r>
            <a:r>
              <a:rPr lang="fr-FR" sz="1600" dirty="0" err="1"/>
              <a:t>scoring</a:t>
            </a:r>
            <a:r>
              <a:rPr lang="fr-FR" sz="1600" dirty="0"/>
              <a:t> qui donnera une prédiction sur la probabilité de faillite d'un client de façon automatique</a:t>
            </a:r>
            <a:endParaRPr sz="1600" dirty="0"/>
          </a:p>
        </p:txBody>
      </p:sp>
      <p:sp>
        <p:nvSpPr>
          <p:cNvPr id="4" name="Google Shape;180;p21">
            <a:extLst>
              <a:ext uri="{FF2B5EF4-FFF2-40B4-BE49-F238E27FC236}">
                <a16:creationId xmlns:a16="http://schemas.microsoft.com/office/drawing/2014/main" id="{CEFF82F6-ED1E-C9CF-6AE8-7E6F012B6A8A}"/>
              </a:ext>
            </a:extLst>
          </p:cNvPr>
          <p:cNvSpPr txBox="1">
            <a:spLocks/>
          </p:cNvSpPr>
          <p:nvPr/>
        </p:nvSpPr>
        <p:spPr>
          <a:xfrm>
            <a:off x="3514697" y="2870649"/>
            <a:ext cx="4483081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None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/>
            <a:r>
              <a:rPr lang="fr-FR" sz="1600" dirty="0"/>
              <a:t>Construire un </a:t>
            </a:r>
            <a:r>
              <a:rPr lang="fr-FR" sz="1600" dirty="0" err="1"/>
              <a:t>dashboard</a:t>
            </a:r>
            <a:r>
              <a:rPr lang="fr-FR" sz="1600" dirty="0"/>
              <a:t> interactif à destination des gestionnaires de la relation client</a:t>
            </a:r>
          </a:p>
        </p:txBody>
      </p:sp>
      <p:sp>
        <p:nvSpPr>
          <p:cNvPr id="5" name="Google Shape;180;p21">
            <a:extLst>
              <a:ext uri="{FF2B5EF4-FFF2-40B4-BE49-F238E27FC236}">
                <a16:creationId xmlns:a16="http://schemas.microsoft.com/office/drawing/2014/main" id="{10AD277F-8204-4DBA-E574-AAB62A9BE35D}"/>
              </a:ext>
            </a:extLst>
          </p:cNvPr>
          <p:cNvSpPr txBox="1">
            <a:spLocks/>
          </p:cNvSpPr>
          <p:nvPr/>
        </p:nvSpPr>
        <p:spPr>
          <a:xfrm>
            <a:off x="1553472" y="4143355"/>
            <a:ext cx="4733816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None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/>
            <a:r>
              <a:rPr lang="fr-FR" sz="1600" dirty="0"/>
              <a:t>Mettre en production le modèle de </a:t>
            </a:r>
            <a:r>
              <a:rPr lang="fr-FR" sz="1600" dirty="0" err="1"/>
              <a:t>scoring</a:t>
            </a:r>
            <a:r>
              <a:rPr lang="fr-FR" sz="1600" dirty="0"/>
              <a:t> de prédiction à l’aide d’une API et du </a:t>
            </a:r>
            <a:r>
              <a:rPr lang="fr-FR" sz="1600" dirty="0" err="1"/>
              <a:t>dashboard</a:t>
            </a:r>
            <a:endParaRPr lang="fr-FR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ctrTitle"/>
          </p:nvPr>
        </p:nvSpPr>
        <p:spPr>
          <a:xfrm>
            <a:off x="2471917" y="2267318"/>
            <a:ext cx="4200166" cy="608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MERCI POUR VOTRE ÉCOUTE</a:t>
            </a:r>
          </a:p>
        </p:txBody>
      </p:sp>
    </p:spTree>
    <p:extLst>
      <p:ext uri="{BB962C8B-B14F-4D97-AF65-F5344CB8AC3E}">
        <p14:creationId xmlns:p14="http://schemas.microsoft.com/office/powerpoint/2010/main" val="239622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05CC66-7274-DF80-5D93-1FA1A0C4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3" y="615557"/>
            <a:ext cx="6481920" cy="415923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5F117B-477E-52AE-637C-B6C148B969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DU KERNEL KAGGLE</a:t>
            </a:r>
          </a:p>
        </p:txBody>
      </p:sp>
    </p:spTree>
    <p:extLst>
      <p:ext uri="{BB962C8B-B14F-4D97-AF65-F5344CB8AC3E}">
        <p14:creationId xmlns:p14="http://schemas.microsoft.com/office/powerpoint/2010/main" val="66034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56B867-4681-B588-CF9D-F037D663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19" y="2144816"/>
            <a:ext cx="2444060" cy="226100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5F117B-477E-52AE-637C-B6C148B969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DU KERNEL KAGGLE</a:t>
            </a:r>
          </a:p>
        </p:txBody>
      </p:sp>
      <p:sp>
        <p:nvSpPr>
          <p:cNvPr id="4" name="Google Shape;419;p27">
            <a:extLst>
              <a:ext uri="{FF2B5EF4-FFF2-40B4-BE49-F238E27FC236}">
                <a16:creationId xmlns:a16="http://schemas.microsoft.com/office/drawing/2014/main" id="{D14B7BC3-7A77-8823-9959-EA8AD4D9B4E9}"/>
              </a:ext>
            </a:extLst>
          </p:cNvPr>
          <p:cNvSpPr/>
          <p:nvPr/>
        </p:nvSpPr>
        <p:spPr>
          <a:xfrm>
            <a:off x="1626671" y="667663"/>
            <a:ext cx="2893815" cy="18018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9A2E4C-5589-26DE-9D7E-AB7208339145}"/>
              </a:ext>
            </a:extLst>
          </p:cNvPr>
          <p:cNvSpPr txBox="1"/>
          <p:nvPr/>
        </p:nvSpPr>
        <p:spPr>
          <a:xfrm>
            <a:off x="1678184" y="1057963"/>
            <a:ext cx="28423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application_train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 (307 511, 122)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application_test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:------ (48 744, 121)</a:t>
            </a:r>
          </a:p>
          <a:p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bureau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:---------------- (1 716 428, 17)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bureau_balance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:-------- (27 299 925, 3)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POS_CASH_balance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:------ (10 001 358, 8)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credit_card_balance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 (3 840 312, 23)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installments_payments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 (13 605 401, 8)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previous_application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:--- (1 670 214, 37)</a:t>
            </a:r>
          </a:p>
        </p:txBody>
      </p:sp>
      <p:sp>
        <p:nvSpPr>
          <p:cNvPr id="11" name="Google Shape;439;p27">
            <a:extLst>
              <a:ext uri="{FF2B5EF4-FFF2-40B4-BE49-F238E27FC236}">
                <a16:creationId xmlns:a16="http://schemas.microsoft.com/office/drawing/2014/main" id="{C1A81BBD-0E0B-6AFA-BC76-49B9A0AF09D9}"/>
              </a:ext>
            </a:extLst>
          </p:cNvPr>
          <p:cNvSpPr txBox="1">
            <a:spLocks/>
          </p:cNvSpPr>
          <p:nvPr/>
        </p:nvSpPr>
        <p:spPr>
          <a:xfrm flipH="1">
            <a:off x="2166250" y="778813"/>
            <a:ext cx="17889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/>
            <a:r>
              <a:rPr lang="fr-FR"/>
              <a:t>DIMENSIONS</a:t>
            </a:r>
            <a:endParaRPr lang="fr-FR" dirty="0"/>
          </a:p>
        </p:txBody>
      </p:sp>
      <p:sp>
        <p:nvSpPr>
          <p:cNvPr id="13" name="Google Shape;419;p27">
            <a:extLst>
              <a:ext uri="{FF2B5EF4-FFF2-40B4-BE49-F238E27FC236}">
                <a16:creationId xmlns:a16="http://schemas.microsoft.com/office/drawing/2014/main" id="{AF27E897-E0D5-4AA0-84AF-4EB44476A2E3}"/>
              </a:ext>
            </a:extLst>
          </p:cNvPr>
          <p:cNvSpPr/>
          <p:nvPr/>
        </p:nvSpPr>
        <p:spPr>
          <a:xfrm>
            <a:off x="1979721" y="2600938"/>
            <a:ext cx="2540766" cy="18018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6C06E5-3FE5-BFAE-DFCE-8296F87EFD17}"/>
              </a:ext>
            </a:extLst>
          </p:cNvPr>
          <p:cNvSpPr txBox="1"/>
          <p:nvPr/>
        </p:nvSpPr>
        <p:spPr>
          <a:xfrm>
            <a:off x="2076426" y="2991238"/>
            <a:ext cx="24440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application_train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:----- 9 152 465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application_test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:------ 1 404 419</a:t>
            </a:r>
          </a:p>
          <a:p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bureau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:---------------- 3 939 947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bureau_balance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:-------- 0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POS_CASH_balance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:------ 52 158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credit_card_balance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:--- 5 877 356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installments_payments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:- 5 810</a:t>
            </a:r>
          </a:p>
          <a:p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previous_application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shape</a:t>
            </a:r>
            <a:r>
              <a:rPr lang="fr-FR" sz="1000" dirty="0">
                <a:solidFill>
                  <a:srgbClr val="666666"/>
                </a:solidFill>
                <a:latin typeface="Zilla Slab" pitchFamily="2" charset="77"/>
                <a:ea typeface="Zilla Slab" pitchFamily="2" charset="77"/>
              </a:rPr>
              <a:t>:--- 11 109 336</a:t>
            </a:r>
          </a:p>
        </p:txBody>
      </p:sp>
      <p:sp>
        <p:nvSpPr>
          <p:cNvPr id="15" name="Google Shape;439;p27">
            <a:extLst>
              <a:ext uri="{FF2B5EF4-FFF2-40B4-BE49-F238E27FC236}">
                <a16:creationId xmlns:a16="http://schemas.microsoft.com/office/drawing/2014/main" id="{CC0975E4-479A-F22B-556B-B21F27340697}"/>
              </a:ext>
            </a:extLst>
          </p:cNvPr>
          <p:cNvSpPr txBox="1">
            <a:spLocks/>
          </p:cNvSpPr>
          <p:nvPr/>
        </p:nvSpPr>
        <p:spPr>
          <a:xfrm flipH="1">
            <a:off x="2423749" y="2728288"/>
            <a:ext cx="17889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/>
            <a:r>
              <a:rPr lang="fr-FR" dirty="0"/>
              <a:t>NUMBER OF NAN </a:t>
            </a:r>
          </a:p>
        </p:txBody>
      </p:sp>
      <p:sp>
        <p:nvSpPr>
          <p:cNvPr id="18" name="Google Shape;419;p27">
            <a:extLst>
              <a:ext uri="{FF2B5EF4-FFF2-40B4-BE49-F238E27FC236}">
                <a16:creationId xmlns:a16="http://schemas.microsoft.com/office/drawing/2014/main" id="{FC9CE2BE-5D98-7720-5C7B-CE544BF2D7FA}"/>
              </a:ext>
            </a:extLst>
          </p:cNvPr>
          <p:cNvSpPr/>
          <p:nvPr/>
        </p:nvSpPr>
        <p:spPr>
          <a:xfrm>
            <a:off x="4623514" y="1848118"/>
            <a:ext cx="3457979" cy="2554619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9;p27">
            <a:extLst>
              <a:ext uri="{FF2B5EF4-FFF2-40B4-BE49-F238E27FC236}">
                <a16:creationId xmlns:a16="http://schemas.microsoft.com/office/drawing/2014/main" id="{B4C6AE31-378A-3B03-E17E-514148A0B7EE}"/>
              </a:ext>
            </a:extLst>
          </p:cNvPr>
          <p:cNvSpPr txBox="1">
            <a:spLocks/>
          </p:cNvSpPr>
          <p:nvPr/>
        </p:nvSpPr>
        <p:spPr>
          <a:xfrm flipH="1">
            <a:off x="5017615" y="1991774"/>
            <a:ext cx="2726468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/>
            <a:r>
              <a:rPr lang="fr-FR" dirty="0"/>
              <a:t>DÉSÉQUILIBRE ENTRE LES CLASSES </a:t>
            </a:r>
          </a:p>
        </p:txBody>
      </p:sp>
    </p:spTree>
    <p:extLst>
      <p:ext uri="{BB962C8B-B14F-4D97-AF65-F5344CB8AC3E}">
        <p14:creationId xmlns:p14="http://schemas.microsoft.com/office/powerpoint/2010/main" val="149206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ctrTitle"/>
          </p:nvPr>
        </p:nvSpPr>
        <p:spPr>
          <a:xfrm>
            <a:off x="632049" y="402150"/>
            <a:ext cx="2625501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PREPROCESSING &amp; FEATURE ENGINEERING</a:t>
            </a:r>
          </a:p>
        </p:txBody>
      </p:sp>
      <p:cxnSp>
        <p:nvCxnSpPr>
          <p:cNvPr id="2" name="Google Shape;378;p26">
            <a:extLst>
              <a:ext uri="{FF2B5EF4-FFF2-40B4-BE49-F238E27FC236}">
                <a16:creationId xmlns:a16="http://schemas.microsoft.com/office/drawing/2014/main" id="{4E467DA0-1D2B-A980-2102-342F09ED89C1}"/>
              </a:ext>
            </a:extLst>
          </p:cNvPr>
          <p:cNvCxnSpPr/>
          <p:nvPr/>
        </p:nvCxnSpPr>
        <p:spPr>
          <a:xfrm>
            <a:off x="2278627" y="1764154"/>
            <a:ext cx="53013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379;p26">
            <a:extLst>
              <a:ext uri="{FF2B5EF4-FFF2-40B4-BE49-F238E27FC236}">
                <a16:creationId xmlns:a16="http://schemas.microsoft.com/office/drawing/2014/main" id="{E5A4AB26-8B93-54FC-D669-CC9726BBB244}"/>
              </a:ext>
            </a:extLst>
          </p:cNvPr>
          <p:cNvCxnSpPr/>
          <p:nvPr/>
        </p:nvCxnSpPr>
        <p:spPr>
          <a:xfrm>
            <a:off x="2278627" y="2191652"/>
            <a:ext cx="53013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380;p26">
            <a:extLst>
              <a:ext uri="{FF2B5EF4-FFF2-40B4-BE49-F238E27FC236}">
                <a16:creationId xmlns:a16="http://schemas.microsoft.com/office/drawing/2014/main" id="{76E2FAC5-699A-89AE-7C3E-42CBDEE4B4BB}"/>
              </a:ext>
            </a:extLst>
          </p:cNvPr>
          <p:cNvCxnSpPr/>
          <p:nvPr/>
        </p:nvCxnSpPr>
        <p:spPr>
          <a:xfrm>
            <a:off x="2278627" y="2646275"/>
            <a:ext cx="53013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381;p26">
            <a:extLst>
              <a:ext uri="{FF2B5EF4-FFF2-40B4-BE49-F238E27FC236}">
                <a16:creationId xmlns:a16="http://schemas.microsoft.com/office/drawing/2014/main" id="{D0288D02-67D5-EE1C-7A45-8FEAA70E0187}"/>
              </a:ext>
            </a:extLst>
          </p:cNvPr>
          <p:cNvCxnSpPr/>
          <p:nvPr/>
        </p:nvCxnSpPr>
        <p:spPr>
          <a:xfrm>
            <a:off x="2278627" y="3053435"/>
            <a:ext cx="53013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382;p26">
            <a:extLst>
              <a:ext uri="{FF2B5EF4-FFF2-40B4-BE49-F238E27FC236}">
                <a16:creationId xmlns:a16="http://schemas.microsoft.com/office/drawing/2014/main" id="{3BB9343F-EFFD-46B9-88D5-F9ED9299A330}"/>
              </a:ext>
            </a:extLst>
          </p:cNvPr>
          <p:cNvCxnSpPr/>
          <p:nvPr/>
        </p:nvCxnSpPr>
        <p:spPr>
          <a:xfrm>
            <a:off x="2278627" y="3480933"/>
            <a:ext cx="53013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383;p26">
            <a:extLst>
              <a:ext uri="{FF2B5EF4-FFF2-40B4-BE49-F238E27FC236}">
                <a16:creationId xmlns:a16="http://schemas.microsoft.com/office/drawing/2014/main" id="{E3C9E3B3-D35E-3628-1021-C96861BBB114}"/>
              </a:ext>
            </a:extLst>
          </p:cNvPr>
          <p:cNvCxnSpPr/>
          <p:nvPr/>
        </p:nvCxnSpPr>
        <p:spPr>
          <a:xfrm>
            <a:off x="2278627" y="3935556"/>
            <a:ext cx="53013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384;p26">
            <a:extLst>
              <a:ext uri="{FF2B5EF4-FFF2-40B4-BE49-F238E27FC236}">
                <a16:creationId xmlns:a16="http://schemas.microsoft.com/office/drawing/2014/main" id="{D6D6B206-08CC-97A6-C667-2741B0686DC1}"/>
              </a:ext>
            </a:extLst>
          </p:cNvPr>
          <p:cNvCxnSpPr/>
          <p:nvPr/>
        </p:nvCxnSpPr>
        <p:spPr>
          <a:xfrm>
            <a:off x="2278627" y="4390179"/>
            <a:ext cx="53013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89;p26">
            <a:extLst>
              <a:ext uri="{FF2B5EF4-FFF2-40B4-BE49-F238E27FC236}">
                <a16:creationId xmlns:a16="http://schemas.microsoft.com/office/drawing/2014/main" id="{097B83F4-0785-400E-380C-8A4219994AAD}"/>
              </a:ext>
            </a:extLst>
          </p:cNvPr>
          <p:cNvSpPr/>
          <p:nvPr/>
        </p:nvSpPr>
        <p:spPr>
          <a:xfrm>
            <a:off x="3528452" y="1926442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90;p26">
            <a:extLst>
              <a:ext uri="{FF2B5EF4-FFF2-40B4-BE49-F238E27FC236}">
                <a16:creationId xmlns:a16="http://schemas.microsoft.com/office/drawing/2014/main" id="{EC53D728-019B-498C-FAFD-3E0C46153AEB}"/>
              </a:ext>
            </a:extLst>
          </p:cNvPr>
          <p:cNvSpPr/>
          <p:nvPr/>
        </p:nvSpPr>
        <p:spPr>
          <a:xfrm>
            <a:off x="3823727" y="1926442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91;p26">
            <a:extLst>
              <a:ext uri="{FF2B5EF4-FFF2-40B4-BE49-F238E27FC236}">
                <a16:creationId xmlns:a16="http://schemas.microsoft.com/office/drawing/2014/main" id="{ABFCFEBA-6F38-6A2A-CFF4-932132185AAA}"/>
              </a:ext>
            </a:extLst>
          </p:cNvPr>
          <p:cNvSpPr/>
          <p:nvPr/>
        </p:nvSpPr>
        <p:spPr>
          <a:xfrm>
            <a:off x="4119002" y="1926442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92;p26">
            <a:extLst>
              <a:ext uri="{FF2B5EF4-FFF2-40B4-BE49-F238E27FC236}">
                <a16:creationId xmlns:a16="http://schemas.microsoft.com/office/drawing/2014/main" id="{DD721E43-2272-A7AD-E82A-3200D6013889}"/>
              </a:ext>
            </a:extLst>
          </p:cNvPr>
          <p:cNvSpPr/>
          <p:nvPr/>
        </p:nvSpPr>
        <p:spPr>
          <a:xfrm>
            <a:off x="3528452" y="2367479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3;p26">
            <a:extLst>
              <a:ext uri="{FF2B5EF4-FFF2-40B4-BE49-F238E27FC236}">
                <a16:creationId xmlns:a16="http://schemas.microsoft.com/office/drawing/2014/main" id="{AE667E54-41BE-1EC5-4D1F-CDC62AC597A8}"/>
              </a:ext>
            </a:extLst>
          </p:cNvPr>
          <p:cNvSpPr/>
          <p:nvPr/>
        </p:nvSpPr>
        <p:spPr>
          <a:xfrm>
            <a:off x="3823727" y="2367479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4;p26">
            <a:extLst>
              <a:ext uri="{FF2B5EF4-FFF2-40B4-BE49-F238E27FC236}">
                <a16:creationId xmlns:a16="http://schemas.microsoft.com/office/drawing/2014/main" id="{5259D545-B0C3-293D-4F1F-295147D39A8E}"/>
              </a:ext>
            </a:extLst>
          </p:cNvPr>
          <p:cNvSpPr/>
          <p:nvPr/>
        </p:nvSpPr>
        <p:spPr>
          <a:xfrm>
            <a:off x="4119002" y="2367479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95;p26">
            <a:extLst>
              <a:ext uri="{FF2B5EF4-FFF2-40B4-BE49-F238E27FC236}">
                <a16:creationId xmlns:a16="http://schemas.microsoft.com/office/drawing/2014/main" id="{8F1049BA-D8EC-0B9C-4A8F-DB5C211FCB2F}"/>
              </a:ext>
            </a:extLst>
          </p:cNvPr>
          <p:cNvSpPr/>
          <p:nvPr/>
        </p:nvSpPr>
        <p:spPr>
          <a:xfrm>
            <a:off x="3528452" y="2798392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A405ADC9-6B8F-67DC-29FF-4181D4ED3B4D}"/>
              </a:ext>
            </a:extLst>
          </p:cNvPr>
          <p:cNvSpPr/>
          <p:nvPr/>
        </p:nvSpPr>
        <p:spPr>
          <a:xfrm>
            <a:off x="3823727" y="2798392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97;p26">
            <a:extLst>
              <a:ext uri="{FF2B5EF4-FFF2-40B4-BE49-F238E27FC236}">
                <a16:creationId xmlns:a16="http://schemas.microsoft.com/office/drawing/2014/main" id="{87EA9EC4-0D9E-B072-F291-D2D79145B7BB}"/>
              </a:ext>
            </a:extLst>
          </p:cNvPr>
          <p:cNvSpPr/>
          <p:nvPr/>
        </p:nvSpPr>
        <p:spPr>
          <a:xfrm>
            <a:off x="4119002" y="2798392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98;p26">
            <a:extLst>
              <a:ext uri="{FF2B5EF4-FFF2-40B4-BE49-F238E27FC236}">
                <a16:creationId xmlns:a16="http://schemas.microsoft.com/office/drawing/2014/main" id="{A2321478-6515-99F2-32E5-23AB8B1FA497}"/>
              </a:ext>
            </a:extLst>
          </p:cNvPr>
          <p:cNvSpPr/>
          <p:nvPr/>
        </p:nvSpPr>
        <p:spPr>
          <a:xfrm>
            <a:off x="3528452" y="3215717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99;p26">
            <a:extLst>
              <a:ext uri="{FF2B5EF4-FFF2-40B4-BE49-F238E27FC236}">
                <a16:creationId xmlns:a16="http://schemas.microsoft.com/office/drawing/2014/main" id="{FB2817E8-4FEA-8FBA-34FB-CB17C29C4FAD}"/>
              </a:ext>
            </a:extLst>
          </p:cNvPr>
          <p:cNvSpPr/>
          <p:nvPr/>
        </p:nvSpPr>
        <p:spPr>
          <a:xfrm>
            <a:off x="3823727" y="3215717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00;p26">
            <a:extLst>
              <a:ext uri="{FF2B5EF4-FFF2-40B4-BE49-F238E27FC236}">
                <a16:creationId xmlns:a16="http://schemas.microsoft.com/office/drawing/2014/main" id="{47739C11-D21E-39AF-67EB-74B42DBD3E7E}"/>
              </a:ext>
            </a:extLst>
          </p:cNvPr>
          <p:cNvSpPr/>
          <p:nvPr/>
        </p:nvSpPr>
        <p:spPr>
          <a:xfrm>
            <a:off x="4119002" y="3215717"/>
            <a:ext cx="102900" cy="10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01;p26">
            <a:extLst>
              <a:ext uri="{FF2B5EF4-FFF2-40B4-BE49-F238E27FC236}">
                <a16:creationId xmlns:a16="http://schemas.microsoft.com/office/drawing/2014/main" id="{72F73712-8528-23D1-86E4-BD96E58ADA88}"/>
              </a:ext>
            </a:extLst>
          </p:cNvPr>
          <p:cNvSpPr/>
          <p:nvPr/>
        </p:nvSpPr>
        <p:spPr>
          <a:xfrm>
            <a:off x="3528452" y="3656779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02;p26">
            <a:extLst>
              <a:ext uri="{FF2B5EF4-FFF2-40B4-BE49-F238E27FC236}">
                <a16:creationId xmlns:a16="http://schemas.microsoft.com/office/drawing/2014/main" id="{D808678A-8283-75FF-63FB-92A4C53F0EFD}"/>
              </a:ext>
            </a:extLst>
          </p:cNvPr>
          <p:cNvSpPr/>
          <p:nvPr/>
        </p:nvSpPr>
        <p:spPr>
          <a:xfrm>
            <a:off x="3823727" y="3656779"/>
            <a:ext cx="102900" cy="102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03;p26">
            <a:extLst>
              <a:ext uri="{FF2B5EF4-FFF2-40B4-BE49-F238E27FC236}">
                <a16:creationId xmlns:a16="http://schemas.microsoft.com/office/drawing/2014/main" id="{E5D5BA13-56D5-6933-B6DF-C3AD380D2577}"/>
              </a:ext>
            </a:extLst>
          </p:cNvPr>
          <p:cNvSpPr/>
          <p:nvPr/>
        </p:nvSpPr>
        <p:spPr>
          <a:xfrm>
            <a:off x="4119002" y="3656779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04;p26">
            <a:extLst>
              <a:ext uri="{FF2B5EF4-FFF2-40B4-BE49-F238E27FC236}">
                <a16:creationId xmlns:a16="http://schemas.microsoft.com/office/drawing/2014/main" id="{FE7442DC-DBF8-62CD-F623-6021031C214C}"/>
              </a:ext>
            </a:extLst>
          </p:cNvPr>
          <p:cNvSpPr/>
          <p:nvPr/>
        </p:nvSpPr>
        <p:spPr>
          <a:xfrm>
            <a:off x="3528452" y="4111417"/>
            <a:ext cx="102900" cy="102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00"/>
              </a:solidFill>
            </a:endParaRPr>
          </a:p>
        </p:txBody>
      </p:sp>
      <p:sp>
        <p:nvSpPr>
          <p:cNvPr id="25" name="Google Shape;405;p26">
            <a:extLst>
              <a:ext uri="{FF2B5EF4-FFF2-40B4-BE49-F238E27FC236}">
                <a16:creationId xmlns:a16="http://schemas.microsoft.com/office/drawing/2014/main" id="{4282BECA-7213-C6CA-83E7-0537A5356E89}"/>
              </a:ext>
            </a:extLst>
          </p:cNvPr>
          <p:cNvSpPr/>
          <p:nvPr/>
        </p:nvSpPr>
        <p:spPr>
          <a:xfrm>
            <a:off x="3823727" y="4111417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06;p26">
            <a:extLst>
              <a:ext uri="{FF2B5EF4-FFF2-40B4-BE49-F238E27FC236}">
                <a16:creationId xmlns:a16="http://schemas.microsoft.com/office/drawing/2014/main" id="{5C3E05B4-B328-FC3E-99D7-3837783A4A47}"/>
              </a:ext>
            </a:extLst>
          </p:cNvPr>
          <p:cNvSpPr/>
          <p:nvPr/>
        </p:nvSpPr>
        <p:spPr>
          <a:xfrm>
            <a:off x="4119002" y="4111417"/>
            <a:ext cx="102900" cy="10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07;p26">
            <a:extLst>
              <a:ext uri="{FF2B5EF4-FFF2-40B4-BE49-F238E27FC236}">
                <a16:creationId xmlns:a16="http://schemas.microsoft.com/office/drawing/2014/main" id="{7048EB2E-1773-EDAC-58D0-64808DD9BB9F}"/>
              </a:ext>
            </a:extLst>
          </p:cNvPr>
          <p:cNvSpPr txBox="1">
            <a:spLocks/>
          </p:cNvSpPr>
          <p:nvPr/>
        </p:nvSpPr>
        <p:spPr>
          <a:xfrm>
            <a:off x="4503427" y="1846654"/>
            <a:ext cx="3193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fr-FR" sz="1100" dirty="0" err="1">
                <a:latin typeface="Zilla Slab Light"/>
                <a:ea typeface="Zilla Slab Light"/>
                <a:cs typeface="Zilla Slab Light"/>
                <a:sym typeface="Zilla Slab Light"/>
              </a:rPr>
              <a:t>Feature</a:t>
            </a:r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 engineering et </a:t>
            </a:r>
            <a:r>
              <a:rPr lang="fr-FR" sz="1100" dirty="0" err="1">
                <a:latin typeface="Zilla Slab Light"/>
                <a:ea typeface="Zilla Slab Light"/>
                <a:cs typeface="Zilla Slab Light"/>
                <a:sym typeface="Zilla Slab Light"/>
              </a:rPr>
              <a:t>preprocess</a:t>
            </a:r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 des tables</a:t>
            </a:r>
          </a:p>
        </p:txBody>
      </p:sp>
      <p:sp>
        <p:nvSpPr>
          <p:cNvPr id="28" name="Google Shape;408;p26">
            <a:extLst>
              <a:ext uri="{FF2B5EF4-FFF2-40B4-BE49-F238E27FC236}">
                <a16:creationId xmlns:a16="http://schemas.microsoft.com/office/drawing/2014/main" id="{83A6C4FC-3E02-D45C-FAC2-30E4592F8A00}"/>
              </a:ext>
            </a:extLst>
          </p:cNvPr>
          <p:cNvSpPr txBox="1">
            <a:spLocks/>
          </p:cNvSpPr>
          <p:nvPr/>
        </p:nvSpPr>
        <p:spPr>
          <a:xfrm>
            <a:off x="4503427" y="2287714"/>
            <a:ext cx="3193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Merge des tables</a:t>
            </a:r>
          </a:p>
        </p:txBody>
      </p:sp>
      <p:sp>
        <p:nvSpPr>
          <p:cNvPr id="29" name="Google Shape;409;p26">
            <a:extLst>
              <a:ext uri="{FF2B5EF4-FFF2-40B4-BE49-F238E27FC236}">
                <a16:creationId xmlns:a16="http://schemas.microsoft.com/office/drawing/2014/main" id="{796C8ECB-D01C-46D8-ACA1-2190BFA89177}"/>
              </a:ext>
            </a:extLst>
          </p:cNvPr>
          <p:cNvSpPr txBox="1">
            <a:spLocks/>
          </p:cNvSpPr>
          <p:nvPr/>
        </p:nvSpPr>
        <p:spPr>
          <a:xfrm>
            <a:off x="4503427" y="2718587"/>
            <a:ext cx="3193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Traitement des </a:t>
            </a:r>
            <a:r>
              <a:rPr lang="fr-FR" sz="1100" dirty="0" err="1">
                <a:latin typeface="Zilla Slab Light"/>
                <a:ea typeface="Zilla Slab Light"/>
                <a:cs typeface="Zilla Slab Light"/>
                <a:sym typeface="Zilla Slab Light"/>
              </a:rPr>
              <a:t>outliers</a:t>
            </a:r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 (</a:t>
            </a:r>
            <a:r>
              <a:rPr lang="fr-FR" sz="1100" dirty="0" err="1">
                <a:latin typeface="Zilla Slab Light"/>
                <a:ea typeface="Zilla Slab Light"/>
                <a:cs typeface="Zilla Slab Light"/>
                <a:sym typeface="Zilla Slab Light"/>
              </a:rPr>
              <a:t>inf</a:t>
            </a:r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)</a:t>
            </a:r>
          </a:p>
        </p:txBody>
      </p:sp>
      <p:sp>
        <p:nvSpPr>
          <p:cNvPr id="30" name="Google Shape;410;p26">
            <a:extLst>
              <a:ext uri="{FF2B5EF4-FFF2-40B4-BE49-F238E27FC236}">
                <a16:creationId xmlns:a16="http://schemas.microsoft.com/office/drawing/2014/main" id="{B2623A42-F3B2-ACA6-F86D-650E558A834E}"/>
              </a:ext>
            </a:extLst>
          </p:cNvPr>
          <p:cNvSpPr txBox="1">
            <a:spLocks/>
          </p:cNvSpPr>
          <p:nvPr/>
        </p:nvSpPr>
        <p:spPr>
          <a:xfrm>
            <a:off x="4503427" y="3135909"/>
            <a:ext cx="3193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Suppression des NaN (&gt;45%)</a:t>
            </a:r>
          </a:p>
        </p:txBody>
      </p:sp>
      <p:sp>
        <p:nvSpPr>
          <p:cNvPr id="31" name="Google Shape;411;p26">
            <a:extLst>
              <a:ext uri="{FF2B5EF4-FFF2-40B4-BE49-F238E27FC236}">
                <a16:creationId xmlns:a16="http://schemas.microsoft.com/office/drawing/2014/main" id="{176EDB92-9250-8F39-E08E-10CDBBD160F1}"/>
              </a:ext>
            </a:extLst>
          </p:cNvPr>
          <p:cNvSpPr txBox="1">
            <a:spLocks/>
          </p:cNvSpPr>
          <p:nvPr/>
        </p:nvSpPr>
        <p:spPr>
          <a:xfrm>
            <a:off x="4503427" y="3576969"/>
            <a:ext cx="3193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Sampling + </a:t>
            </a:r>
            <a:r>
              <a:rPr lang="fr-FR" sz="1100" dirty="0" err="1">
                <a:latin typeface="Zilla Slab Light"/>
                <a:ea typeface="Zilla Slab Light"/>
                <a:cs typeface="Zilla Slab Light"/>
                <a:sym typeface="Zilla Slab Light"/>
              </a:rPr>
              <a:t>train_test_split</a:t>
            </a:r>
            <a:endParaRPr lang="fr-FR" sz="1100" dirty="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32" name="Google Shape;412;p26">
            <a:extLst>
              <a:ext uri="{FF2B5EF4-FFF2-40B4-BE49-F238E27FC236}">
                <a16:creationId xmlns:a16="http://schemas.microsoft.com/office/drawing/2014/main" id="{84386DA7-A886-D32C-68A3-407B088C14A0}"/>
              </a:ext>
            </a:extLst>
          </p:cNvPr>
          <p:cNvSpPr txBox="1">
            <a:spLocks/>
          </p:cNvSpPr>
          <p:nvPr/>
        </p:nvSpPr>
        <p:spPr>
          <a:xfrm>
            <a:off x="4503427" y="4031604"/>
            <a:ext cx="3193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Pipeline de </a:t>
            </a:r>
            <a:r>
              <a:rPr lang="fr-FR" sz="1100" dirty="0" err="1">
                <a:latin typeface="Zilla Slab Light"/>
                <a:ea typeface="Zilla Slab Light"/>
                <a:cs typeface="Zilla Slab Light"/>
                <a:sym typeface="Zilla Slab Light"/>
              </a:rPr>
              <a:t>preprocessing</a:t>
            </a:r>
            <a:endParaRPr lang="fr-FR" sz="1100" dirty="0"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 txBox="1">
            <a:spLocks noGrp="1"/>
          </p:cNvSpPr>
          <p:nvPr>
            <p:ph type="subTitle" idx="1"/>
          </p:nvPr>
        </p:nvSpPr>
        <p:spPr>
          <a:xfrm flipH="1">
            <a:off x="3141359" y="712099"/>
            <a:ext cx="1187880" cy="3807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SMOTE</a:t>
            </a:r>
            <a:endParaRPr dirty="0"/>
          </a:p>
        </p:txBody>
      </p:sp>
      <p:sp>
        <p:nvSpPr>
          <p:cNvPr id="449" name="Google Shape;449;p28"/>
          <p:cNvSpPr txBox="1">
            <a:spLocks noGrp="1"/>
          </p:cNvSpPr>
          <p:nvPr>
            <p:ph type="subTitle" idx="2"/>
          </p:nvPr>
        </p:nvSpPr>
        <p:spPr>
          <a:xfrm>
            <a:off x="3141334" y="96110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sz="1100" dirty="0" err="1"/>
              <a:t>Preprocessing</a:t>
            </a:r>
            <a:r>
              <a:rPr lang="fr-FR" sz="1100" dirty="0"/>
              <a:t> + </a:t>
            </a:r>
            <a:r>
              <a:rPr lang="fr-FR" sz="1100" dirty="0" err="1"/>
              <a:t>sampling_strategy</a:t>
            </a:r>
            <a:r>
              <a:rPr lang="fr-FR" sz="1100" dirty="0"/>
              <a:t>= '</a:t>
            </a:r>
            <a:r>
              <a:rPr lang="fr-FR" sz="1100" dirty="0" err="1"/>
              <a:t>minority</a:t>
            </a:r>
            <a:r>
              <a:rPr lang="fr-FR" sz="1100" dirty="0"/>
              <a:t>'</a:t>
            </a:r>
            <a:endParaRPr sz="1100" dirty="0"/>
          </a:p>
        </p:txBody>
      </p:sp>
      <p:sp>
        <p:nvSpPr>
          <p:cNvPr id="454" name="Google Shape;454;p28"/>
          <p:cNvSpPr/>
          <p:nvPr/>
        </p:nvSpPr>
        <p:spPr>
          <a:xfrm rot="2700000">
            <a:off x="1251677" y="1469021"/>
            <a:ext cx="2316058" cy="2305875"/>
          </a:xfrm>
          <a:prstGeom prst="rect">
            <a:avLst/>
          </a:prstGeom>
          <a:solidFill>
            <a:srgbClr val="F9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6" name="Google Shape;456;p28"/>
          <p:cNvCxnSpPr/>
          <p:nvPr/>
        </p:nvCxnSpPr>
        <p:spPr>
          <a:xfrm rot="10800000" flipH="1">
            <a:off x="660381" y="920781"/>
            <a:ext cx="1648200" cy="1599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28"/>
          <p:cNvSpPr txBox="1">
            <a:spLocks noGrp="1"/>
          </p:cNvSpPr>
          <p:nvPr>
            <p:ph type="ctrTitle"/>
          </p:nvPr>
        </p:nvSpPr>
        <p:spPr>
          <a:xfrm>
            <a:off x="5561442" y="402150"/>
            <a:ext cx="3116508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TRAITEMENT DU DÉSÉQUILIBRE DES CLASSES</a:t>
            </a:r>
          </a:p>
        </p:txBody>
      </p:sp>
      <p:sp>
        <p:nvSpPr>
          <p:cNvPr id="2" name="Google Shape;449;p28">
            <a:extLst>
              <a:ext uri="{FF2B5EF4-FFF2-40B4-BE49-F238E27FC236}">
                <a16:creationId xmlns:a16="http://schemas.microsoft.com/office/drawing/2014/main" id="{DFCF4384-F8ED-D3AA-BC4F-C574212C01A6}"/>
              </a:ext>
            </a:extLst>
          </p:cNvPr>
          <p:cNvSpPr txBox="1">
            <a:spLocks/>
          </p:cNvSpPr>
          <p:nvPr/>
        </p:nvSpPr>
        <p:spPr>
          <a:xfrm>
            <a:off x="1573672" y="2461037"/>
            <a:ext cx="699472" cy="37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/>
            <a:r>
              <a:rPr lang="fr-FR" sz="1600" dirty="0">
                <a:latin typeface="Barlow" pitchFamily="2" charset="77"/>
              </a:rPr>
              <a:t>3 331</a:t>
            </a:r>
            <a:endParaRPr lang="fr-FR" sz="1100" dirty="0">
              <a:latin typeface="Barlow" pitchFamily="2" charset="77"/>
            </a:endParaRPr>
          </a:p>
        </p:txBody>
      </p:sp>
      <p:sp>
        <p:nvSpPr>
          <p:cNvPr id="3" name="Google Shape;449;p28">
            <a:extLst>
              <a:ext uri="{FF2B5EF4-FFF2-40B4-BE49-F238E27FC236}">
                <a16:creationId xmlns:a16="http://schemas.microsoft.com/office/drawing/2014/main" id="{688CED90-7477-C8B0-B643-FA742DDD4546}"/>
              </a:ext>
            </a:extLst>
          </p:cNvPr>
          <p:cNvSpPr txBox="1">
            <a:spLocks/>
          </p:cNvSpPr>
          <p:nvPr/>
        </p:nvSpPr>
        <p:spPr>
          <a:xfrm>
            <a:off x="2488845" y="2280112"/>
            <a:ext cx="780297" cy="41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/>
            <a:r>
              <a:rPr lang="fr-FR" sz="1600" dirty="0">
                <a:latin typeface="Barlow" pitchFamily="2" charset="77"/>
              </a:rPr>
              <a:t>37 669</a:t>
            </a:r>
            <a:endParaRPr lang="fr-FR" sz="1100" dirty="0">
              <a:latin typeface="Barlow" pitchFamily="2" charset="77"/>
            </a:endParaRPr>
          </a:p>
        </p:txBody>
      </p:sp>
      <p:sp>
        <p:nvSpPr>
          <p:cNvPr id="8" name="Google Shape;449;p28">
            <a:extLst>
              <a:ext uri="{FF2B5EF4-FFF2-40B4-BE49-F238E27FC236}">
                <a16:creationId xmlns:a16="http://schemas.microsoft.com/office/drawing/2014/main" id="{6006E870-73D1-62AE-4B06-87E78E5555C4}"/>
              </a:ext>
            </a:extLst>
          </p:cNvPr>
          <p:cNvSpPr txBox="1">
            <a:spLocks/>
          </p:cNvSpPr>
          <p:nvPr/>
        </p:nvSpPr>
        <p:spPr>
          <a:xfrm>
            <a:off x="1130990" y="2302741"/>
            <a:ext cx="1180482" cy="3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/>
            <a:r>
              <a:rPr lang="fr-FR" sz="1100" dirty="0" err="1"/>
              <a:t>Oversampling</a:t>
            </a:r>
            <a:endParaRPr lang="fr-FR" sz="1100" dirty="0"/>
          </a:p>
        </p:txBody>
      </p:sp>
      <p:sp>
        <p:nvSpPr>
          <p:cNvPr id="9" name="Google Shape;952;p34">
            <a:extLst>
              <a:ext uri="{FF2B5EF4-FFF2-40B4-BE49-F238E27FC236}">
                <a16:creationId xmlns:a16="http://schemas.microsoft.com/office/drawing/2014/main" id="{6209F5D9-8558-7140-CE99-98A2642DEF4F}"/>
              </a:ext>
            </a:extLst>
          </p:cNvPr>
          <p:cNvSpPr/>
          <p:nvPr/>
        </p:nvSpPr>
        <p:spPr>
          <a:xfrm rot="2700000">
            <a:off x="2278511" y="2419529"/>
            <a:ext cx="178947" cy="162896"/>
          </a:xfrm>
          <a:custGeom>
            <a:avLst/>
            <a:gdLst/>
            <a:ahLst/>
            <a:cxnLst/>
            <a:rect l="l" t="t" r="r" b="b"/>
            <a:pathLst>
              <a:path w="10870" h="9895" extrusionOk="0">
                <a:moveTo>
                  <a:pt x="10869" y="1"/>
                </a:moveTo>
                <a:lnTo>
                  <a:pt x="10869" y="1"/>
                </a:lnTo>
                <a:cubicBezTo>
                  <a:pt x="9779" y="276"/>
                  <a:pt x="3914" y="1917"/>
                  <a:pt x="3914" y="1917"/>
                </a:cubicBezTo>
                <a:lnTo>
                  <a:pt x="5727" y="2549"/>
                </a:lnTo>
                <a:lnTo>
                  <a:pt x="0" y="9894"/>
                </a:lnTo>
                <a:lnTo>
                  <a:pt x="7736" y="4959"/>
                </a:lnTo>
                <a:cubicBezTo>
                  <a:pt x="8057" y="5847"/>
                  <a:pt x="8368" y="6706"/>
                  <a:pt x="8409" y="6706"/>
                </a:cubicBezTo>
                <a:cubicBezTo>
                  <a:pt x="8411" y="6706"/>
                  <a:pt x="8413" y="6701"/>
                  <a:pt x="8413" y="6692"/>
                </a:cubicBezTo>
                <a:cubicBezTo>
                  <a:pt x="8413" y="6416"/>
                  <a:pt x="10869" y="1"/>
                  <a:pt x="10869" y="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52;p34">
            <a:extLst>
              <a:ext uri="{FF2B5EF4-FFF2-40B4-BE49-F238E27FC236}">
                <a16:creationId xmlns:a16="http://schemas.microsoft.com/office/drawing/2014/main" id="{220BCD94-B52E-7011-A2CF-815DAA8F6950}"/>
              </a:ext>
            </a:extLst>
          </p:cNvPr>
          <p:cNvSpPr/>
          <p:nvPr/>
        </p:nvSpPr>
        <p:spPr>
          <a:xfrm rot="13500000">
            <a:off x="2278512" y="2604021"/>
            <a:ext cx="178947" cy="162896"/>
          </a:xfrm>
          <a:custGeom>
            <a:avLst/>
            <a:gdLst/>
            <a:ahLst/>
            <a:cxnLst/>
            <a:rect l="l" t="t" r="r" b="b"/>
            <a:pathLst>
              <a:path w="10870" h="9895" extrusionOk="0">
                <a:moveTo>
                  <a:pt x="10869" y="1"/>
                </a:moveTo>
                <a:lnTo>
                  <a:pt x="10869" y="1"/>
                </a:lnTo>
                <a:cubicBezTo>
                  <a:pt x="9779" y="276"/>
                  <a:pt x="3914" y="1917"/>
                  <a:pt x="3914" y="1917"/>
                </a:cubicBezTo>
                <a:lnTo>
                  <a:pt x="5727" y="2549"/>
                </a:lnTo>
                <a:lnTo>
                  <a:pt x="0" y="9894"/>
                </a:lnTo>
                <a:lnTo>
                  <a:pt x="7736" y="4959"/>
                </a:lnTo>
                <a:cubicBezTo>
                  <a:pt x="8057" y="5847"/>
                  <a:pt x="8368" y="6706"/>
                  <a:pt x="8409" y="6706"/>
                </a:cubicBezTo>
                <a:cubicBezTo>
                  <a:pt x="8411" y="6706"/>
                  <a:pt x="8413" y="6701"/>
                  <a:pt x="8413" y="6692"/>
                </a:cubicBezTo>
                <a:cubicBezTo>
                  <a:pt x="8413" y="6416"/>
                  <a:pt x="10869" y="1"/>
                  <a:pt x="10869" y="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49;p28">
            <a:extLst>
              <a:ext uri="{FF2B5EF4-FFF2-40B4-BE49-F238E27FC236}">
                <a16:creationId xmlns:a16="http://schemas.microsoft.com/office/drawing/2014/main" id="{07B30EA0-1A5E-8374-8BA8-56BA7BF5BF73}"/>
              </a:ext>
            </a:extLst>
          </p:cNvPr>
          <p:cNvSpPr txBox="1">
            <a:spLocks/>
          </p:cNvSpPr>
          <p:nvPr/>
        </p:nvSpPr>
        <p:spPr>
          <a:xfrm>
            <a:off x="2473861" y="2520682"/>
            <a:ext cx="1180482" cy="3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/>
            <a:r>
              <a:rPr lang="fr-FR" sz="1100" dirty="0" err="1"/>
              <a:t>Undersampling</a:t>
            </a:r>
            <a:endParaRPr lang="fr-FR" sz="1100" dirty="0"/>
          </a:p>
        </p:txBody>
      </p:sp>
      <p:sp>
        <p:nvSpPr>
          <p:cNvPr id="12" name="Google Shape;448;p28">
            <a:extLst>
              <a:ext uri="{FF2B5EF4-FFF2-40B4-BE49-F238E27FC236}">
                <a16:creationId xmlns:a16="http://schemas.microsoft.com/office/drawing/2014/main" id="{691FDA88-3B65-D86C-0EC7-97DB8EE36283}"/>
              </a:ext>
            </a:extLst>
          </p:cNvPr>
          <p:cNvSpPr txBox="1">
            <a:spLocks/>
          </p:cNvSpPr>
          <p:nvPr/>
        </p:nvSpPr>
        <p:spPr>
          <a:xfrm flipH="1">
            <a:off x="3318067" y="3774927"/>
            <a:ext cx="1949848" cy="38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/>
            <a:r>
              <a:rPr lang="fr-FR" dirty="0" err="1"/>
              <a:t>Random</a:t>
            </a:r>
            <a:r>
              <a:rPr lang="fr-FR" dirty="0"/>
              <a:t> Under Sampling</a:t>
            </a:r>
          </a:p>
        </p:txBody>
      </p:sp>
      <p:sp>
        <p:nvSpPr>
          <p:cNvPr id="13" name="Google Shape;449;p28">
            <a:extLst>
              <a:ext uri="{FF2B5EF4-FFF2-40B4-BE49-F238E27FC236}">
                <a16:creationId xmlns:a16="http://schemas.microsoft.com/office/drawing/2014/main" id="{2D5B5397-BD06-272D-5211-1AA11ED0EC6E}"/>
              </a:ext>
            </a:extLst>
          </p:cNvPr>
          <p:cNvSpPr txBox="1">
            <a:spLocks/>
          </p:cNvSpPr>
          <p:nvPr/>
        </p:nvSpPr>
        <p:spPr>
          <a:xfrm>
            <a:off x="3318042" y="4023932"/>
            <a:ext cx="22434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/>
            <a:r>
              <a:rPr lang="fr-FR" sz="1100" dirty="0" err="1"/>
              <a:t>Preprocessing</a:t>
            </a:r>
            <a:r>
              <a:rPr lang="fr-FR" sz="1100" dirty="0"/>
              <a:t> + </a:t>
            </a:r>
            <a:r>
              <a:rPr lang="fr-FR" sz="1100" dirty="0" err="1"/>
              <a:t>sampling_strategy</a:t>
            </a:r>
            <a:r>
              <a:rPr lang="fr-FR" sz="1100" dirty="0"/>
              <a:t>= </a:t>
            </a:r>
            <a:r>
              <a:rPr lang="fr-FR" sz="1100" dirty="0" err="1"/>
              <a:t>majority</a:t>
            </a:r>
            <a:r>
              <a:rPr lang="fr-FR" sz="1100" dirty="0"/>
              <a:t>'</a:t>
            </a:r>
          </a:p>
        </p:txBody>
      </p:sp>
      <p:cxnSp>
        <p:nvCxnSpPr>
          <p:cNvPr id="14" name="Google Shape;456;p28">
            <a:extLst>
              <a:ext uri="{FF2B5EF4-FFF2-40B4-BE49-F238E27FC236}">
                <a16:creationId xmlns:a16="http://schemas.microsoft.com/office/drawing/2014/main" id="{DB7DBCA1-F8A7-7636-43E3-F94DAED1621E}"/>
              </a:ext>
            </a:extLst>
          </p:cNvPr>
          <p:cNvCxnSpPr>
            <a:cxnSpLocks/>
          </p:cNvCxnSpPr>
          <p:nvPr/>
        </p:nvCxnSpPr>
        <p:spPr>
          <a:xfrm rot="5400000" flipH="1">
            <a:off x="652163" y="2725569"/>
            <a:ext cx="1648200" cy="1599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449;p28">
            <a:extLst>
              <a:ext uri="{FF2B5EF4-FFF2-40B4-BE49-F238E27FC236}">
                <a16:creationId xmlns:a16="http://schemas.microsoft.com/office/drawing/2014/main" id="{C6780B87-31A2-E59C-1A02-A91D4E05AA74}"/>
              </a:ext>
            </a:extLst>
          </p:cNvPr>
          <p:cNvSpPr txBox="1">
            <a:spLocks/>
          </p:cNvSpPr>
          <p:nvPr/>
        </p:nvSpPr>
        <p:spPr>
          <a:xfrm>
            <a:off x="5226349" y="2320203"/>
            <a:ext cx="2385067" cy="8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/>
            <a:r>
              <a:rPr lang="fr-FR" sz="1000" dirty="0"/>
              <a:t>3 jeux de données splittés seront utilisés et comparés pour connaître la meilleure stratégie : SMOTE, RUS et un split </a:t>
            </a:r>
            <a:r>
              <a:rPr lang="fr-FR" sz="1000" dirty="0" err="1"/>
              <a:t>désequilibrer</a:t>
            </a:r>
            <a:r>
              <a:rPr lang="fr-FR" sz="1000" dirty="0"/>
              <a:t> pour comparer</a:t>
            </a:r>
          </a:p>
        </p:txBody>
      </p:sp>
      <p:sp>
        <p:nvSpPr>
          <p:cNvPr id="16" name="Google Shape;419;p27">
            <a:extLst>
              <a:ext uri="{FF2B5EF4-FFF2-40B4-BE49-F238E27FC236}">
                <a16:creationId xmlns:a16="http://schemas.microsoft.com/office/drawing/2014/main" id="{D1F3C5D0-AC61-0FA1-AC70-EC8C25379852}"/>
              </a:ext>
            </a:extLst>
          </p:cNvPr>
          <p:cNvSpPr/>
          <p:nvPr/>
        </p:nvSpPr>
        <p:spPr>
          <a:xfrm>
            <a:off x="4943013" y="1960268"/>
            <a:ext cx="2951738" cy="126558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48;p28">
            <a:extLst>
              <a:ext uri="{FF2B5EF4-FFF2-40B4-BE49-F238E27FC236}">
                <a16:creationId xmlns:a16="http://schemas.microsoft.com/office/drawing/2014/main" id="{1C209E79-A498-AA53-B9B0-F95C341B0D35}"/>
              </a:ext>
            </a:extLst>
          </p:cNvPr>
          <p:cNvSpPr txBox="1">
            <a:spLocks/>
          </p:cNvSpPr>
          <p:nvPr/>
        </p:nvSpPr>
        <p:spPr>
          <a:xfrm flipH="1">
            <a:off x="5824943" y="2044479"/>
            <a:ext cx="1187880" cy="38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rlow Semi Condensed Medium"/>
              <a:buNone/>
              <a:defRPr sz="14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 algn="ctr"/>
            <a:r>
              <a:rPr lang="fr-FR" dirty="0"/>
              <a:t>STRATÉGIE</a:t>
            </a:r>
          </a:p>
        </p:txBody>
      </p:sp>
    </p:spTree>
    <p:extLst>
      <p:ext uri="{BB962C8B-B14F-4D97-AF65-F5344CB8AC3E}">
        <p14:creationId xmlns:p14="http://schemas.microsoft.com/office/powerpoint/2010/main" val="93115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306;p25">
            <a:extLst>
              <a:ext uri="{FF2B5EF4-FFF2-40B4-BE49-F238E27FC236}">
                <a16:creationId xmlns:a16="http://schemas.microsoft.com/office/drawing/2014/main" id="{C0A472D3-60BC-9E9E-D49F-5247B73D277F}"/>
              </a:ext>
            </a:extLst>
          </p:cNvPr>
          <p:cNvSpPr/>
          <p:nvPr/>
        </p:nvSpPr>
        <p:spPr>
          <a:xfrm>
            <a:off x="4176665" y="539956"/>
            <a:ext cx="4211390" cy="1870609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C6AAFF2A-AAD7-3AF9-94B3-4C9001810E9B}"/>
              </a:ext>
            </a:extLst>
          </p:cNvPr>
          <p:cNvSpPr txBox="1"/>
          <p:nvPr/>
        </p:nvSpPr>
        <p:spPr>
          <a:xfrm>
            <a:off x="4984816" y="345938"/>
            <a:ext cx="2595087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cs typeface="Barlow Semi Condensed Medium"/>
                <a:sym typeface="Barlow Semi Condensed Medium"/>
              </a:rPr>
              <a:t>MATRICE DE CONFUSION</a:t>
            </a:r>
            <a:endParaRPr lang="fr-FR" dirty="0">
              <a:solidFill>
                <a:srgbClr val="666666"/>
              </a:solidFill>
              <a:latin typeface="Barlow" pitchFamily="2" charset="77"/>
            </a:endParaRPr>
          </a:p>
        </p:txBody>
      </p:sp>
      <p:sp>
        <p:nvSpPr>
          <p:cNvPr id="9" name="Sous-titre 3">
            <a:extLst>
              <a:ext uri="{FF2B5EF4-FFF2-40B4-BE49-F238E27FC236}">
                <a16:creationId xmlns:a16="http://schemas.microsoft.com/office/drawing/2014/main" id="{48AD1A65-9972-7A0B-7758-6FD1F36E15F2}"/>
              </a:ext>
            </a:extLst>
          </p:cNvPr>
          <p:cNvSpPr txBox="1">
            <a:spLocks/>
          </p:cNvSpPr>
          <p:nvPr/>
        </p:nvSpPr>
        <p:spPr>
          <a:xfrm flipH="1">
            <a:off x="755945" y="110393"/>
            <a:ext cx="31389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fr-FR" dirty="0"/>
              <a:t>FONCTION COÛT</a:t>
            </a:r>
          </a:p>
        </p:txBody>
      </p:sp>
      <p:sp>
        <p:nvSpPr>
          <p:cNvPr id="10" name="Sous-titre 4">
            <a:extLst>
              <a:ext uri="{FF2B5EF4-FFF2-40B4-BE49-F238E27FC236}">
                <a16:creationId xmlns:a16="http://schemas.microsoft.com/office/drawing/2014/main" id="{B1186EEC-5265-9430-271D-35C8A9A6EBD4}"/>
              </a:ext>
            </a:extLst>
          </p:cNvPr>
          <p:cNvSpPr txBox="1">
            <a:spLocks/>
          </p:cNvSpPr>
          <p:nvPr/>
        </p:nvSpPr>
        <p:spPr>
          <a:xfrm>
            <a:off x="762359" y="699583"/>
            <a:ext cx="2243400" cy="69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r>
              <a:rPr lang="fr-FR" dirty="0"/>
              <a:t>Principes et tuning</a:t>
            </a:r>
          </a:p>
        </p:txBody>
      </p:sp>
      <p:sp>
        <p:nvSpPr>
          <p:cNvPr id="11" name="Google Shape;30;p3">
            <a:extLst>
              <a:ext uri="{FF2B5EF4-FFF2-40B4-BE49-F238E27FC236}">
                <a16:creationId xmlns:a16="http://schemas.microsoft.com/office/drawing/2014/main" id="{87F3A0F6-E366-3012-F6EE-19B94C7BF29C}"/>
              </a:ext>
            </a:extLst>
          </p:cNvPr>
          <p:cNvSpPr/>
          <p:nvPr/>
        </p:nvSpPr>
        <p:spPr>
          <a:xfrm>
            <a:off x="771958" y="0"/>
            <a:ext cx="151500" cy="1859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22B458E4-DDFE-98C4-63EC-8CAFEF2FD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78" y="810858"/>
            <a:ext cx="3493776" cy="1504118"/>
          </a:xfrm>
          <a:prstGeom prst="rect">
            <a:avLst/>
          </a:prstGeom>
        </p:spPr>
      </p:pic>
      <p:sp>
        <p:nvSpPr>
          <p:cNvPr id="43" name="Google Shape;407;p26">
            <a:extLst>
              <a:ext uri="{FF2B5EF4-FFF2-40B4-BE49-F238E27FC236}">
                <a16:creationId xmlns:a16="http://schemas.microsoft.com/office/drawing/2014/main" id="{77D72A52-0AAA-7987-8D43-14521C71CF6A}"/>
              </a:ext>
            </a:extLst>
          </p:cNvPr>
          <p:cNvSpPr txBox="1">
            <a:spLocks/>
          </p:cNvSpPr>
          <p:nvPr/>
        </p:nvSpPr>
        <p:spPr>
          <a:xfrm>
            <a:off x="694614" y="1831039"/>
            <a:ext cx="2579747" cy="6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fr-FR" sz="14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RAPPEL :</a:t>
            </a:r>
          </a:p>
          <a:p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Classe </a:t>
            </a:r>
            <a:r>
              <a:rPr lang="fr-FR" sz="1200" dirty="0">
                <a:latin typeface="Barlow" pitchFamily="2" charset="77"/>
                <a:ea typeface="Zilla Slab Light"/>
                <a:cs typeface="Zilla Slab Light"/>
                <a:sym typeface="Zilla Slab Light"/>
              </a:rPr>
              <a:t>0</a:t>
            </a:r>
            <a:r>
              <a:rPr lang="fr-FR" sz="1100" dirty="0">
                <a:latin typeface="Barlow" pitchFamily="2" charset="77"/>
                <a:ea typeface="Zilla Slab Light"/>
                <a:cs typeface="Zilla Slab Light"/>
                <a:sym typeface="Zilla Slab Light"/>
              </a:rPr>
              <a:t> </a:t>
            </a:r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négative : </a:t>
            </a:r>
            <a:r>
              <a:rPr lang="fr-FR" sz="1200" dirty="0">
                <a:latin typeface="Barlow" pitchFamily="2" charset="77"/>
                <a:ea typeface="Zilla Slab Light"/>
                <a:cs typeface="Zilla Slab Light"/>
                <a:sym typeface="Zilla Slab Light"/>
              </a:rPr>
              <a:t>NON DÉFAILLANT</a:t>
            </a:r>
          </a:p>
          <a:p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Classe </a:t>
            </a:r>
            <a:r>
              <a:rPr lang="fr-FR" sz="1200" dirty="0">
                <a:latin typeface="Barlow" pitchFamily="2" charset="77"/>
                <a:ea typeface="Zilla Slab Light"/>
                <a:cs typeface="Zilla Slab Light"/>
                <a:sym typeface="Zilla Slab Light"/>
              </a:rPr>
              <a:t>1 </a:t>
            </a:r>
            <a:r>
              <a:rPr lang="fr-FR" sz="1100" dirty="0">
                <a:latin typeface="Zilla Slab Light"/>
                <a:ea typeface="Zilla Slab Light"/>
                <a:cs typeface="Zilla Slab Light"/>
                <a:sym typeface="Zilla Slab Light"/>
              </a:rPr>
              <a:t>positive :</a:t>
            </a:r>
            <a:r>
              <a:rPr lang="fr-FR" sz="1100" dirty="0">
                <a:latin typeface="Barlow" pitchFamily="2" charset="77"/>
                <a:ea typeface="Zilla Slab Light"/>
                <a:cs typeface="Zilla Slab Light"/>
                <a:sym typeface="Zilla Slab Light"/>
              </a:rPr>
              <a:t> </a:t>
            </a:r>
            <a:r>
              <a:rPr lang="fr-FR" sz="1200" dirty="0">
                <a:latin typeface="Barlow" pitchFamily="2" charset="77"/>
                <a:ea typeface="Zilla Slab Light"/>
                <a:cs typeface="Zilla Slab Light"/>
                <a:sym typeface="Zilla Slab Light"/>
              </a:rPr>
              <a:t>DÉFAILLANT</a:t>
            </a:r>
            <a:endParaRPr lang="fr-FR" sz="1100" dirty="0">
              <a:latin typeface="Barlow" pitchFamily="2" charset="77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59324203-9A1B-5FCA-AAA7-83A36C53A8F9}"/>
              </a:ext>
            </a:extLst>
          </p:cNvPr>
          <p:cNvSpPr txBox="1">
            <a:spLocks/>
          </p:cNvSpPr>
          <p:nvPr/>
        </p:nvSpPr>
        <p:spPr>
          <a:xfrm>
            <a:off x="7094234" y="3982270"/>
            <a:ext cx="971336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None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Zilla Slab Light"/>
              <a:buNone/>
              <a:defRPr sz="12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r>
              <a:rPr lang="fr-FR" dirty="0">
                <a:latin typeface="Barlow" pitchFamily="2" charset="77"/>
              </a:rPr>
              <a:t>FN = -10</a:t>
            </a:r>
          </a:p>
          <a:p>
            <a:r>
              <a:rPr lang="fr-FR" dirty="0">
                <a:latin typeface="Barlow" pitchFamily="2" charset="77"/>
              </a:rPr>
              <a:t>TN = +1</a:t>
            </a:r>
          </a:p>
        </p:txBody>
      </p:sp>
      <p:sp>
        <p:nvSpPr>
          <p:cNvPr id="46" name="Google Shape;306;p25">
            <a:extLst>
              <a:ext uri="{FF2B5EF4-FFF2-40B4-BE49-F238E27FC236}">
                <a16:creationId xmlns:a16="http://schemas.microsoft.com/office/drawing/2014/main" id="{0D0A5C93-768C-FA75-94D4-F6B005F85741}"/>
              </a:ext>
            </a:extLst>
          </p:cNvPr>
          <p:cNvSpPr/>
          <p:nvPr/>
        </p:nvSpPr>
        <p:spPr>
          <a:xfrm>
            <a:off x="7052505" y="3983095"/>
            <a:ext cx="1054796" cy="536476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9C2EED0-4BFD-864D-B80D-D0E9489CD602}"/>
              </a:ext>
            </a:extLst>
          </p:cNvPr>
          <p:cNvSpPr txBox="1"/>
          <p:nvPr/>
        </p:nvSpPr>
        <p:spPr>
          <a:xfrm>
            <a:off x="6727788" y="3636670"/>
            <a:ext cx="1704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PARAMÈTRAGE FINAL</a:t>
            </a:r>
            <a:endParaRPr lang="fr-FR" dirty="0">
              <a:solidFill>
                <a:srgbClr val="666666"/>
              </a:solidFill>
            </a:endParaRPr>
          </a:p>
        </p:txBody>
      </p:sp>
      <p:sp>
        <p:nvSpPr>
          <p:cNvPr id="2" name="Google Shape;258;p23">
            <a:extLst>
              <a:ext uri="{FF2B5EF4-FFF2-40B4-BE49-F238E27FC236}">
                <a16:creationId xmlns:a16="http://schemas.microsoft.com/office/drawing/2014/main" id="{F6399266-FC08-CBF7-AA3B-B775A4DD143C}"/>
              </a:ext>
            </a:extLst>
          </p:cNvPr>
          <p:cNvSpPr txBox="1">
            <a:spLocks/>
          </p:cNvSpPr>
          <p:nvPr/>
        </p:nvSpPr>
        <p:spPr>
          <a:xfrm flipH="1">
            <a:off x="1376423" y="3062236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FP</a:t>
            </a:r>
          </a:p>
        </p:txBody>
      </p:sp>
      <p:sp>
        <p:nvSpPr>
          <p:cNvPr id="3" name="Google Shape;258;p23">
            <a:extLst>
              <a:ext uri="{FF2B5EF4-FFF2-40B4-BE49-F238E27FC236}">
                <a16:creationId xmlns:a16="http://schemas.microsoft.com/office/drawing/2014/main" id="{BFA56DBE-463E-BEC4-0EFC-C4B352863E4E}"/>
              </a:ext>
            </a:extLst>
          </p:cNvPr>
          <p:cNvSpPr txBox="1">
            <a:spLocks/>
          </p:cNvSpPr>
          <p:nvPr/>
        </p:nvSpPr>
        <p:spPr>
          <a:xfrm flipH="1">
            <a:off x="2314614" y="3062236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TN</a:t>
            </a:r>
          </a:p>
        </p:txBody>
      </p:sp>
      <p:sp>
        <p:nvSpPr>
          <p:cNvPr id="4" name="Google Shape;419;p27">
            <a:extLst>
              <a:ext uri="{FF2B5EF4-FFF2-40B4-BE49-F238E27FC236}">
                <a16:creationId xmlns:a16="http://schemas.microsoft.com/office/drawing/2014/main" id="{933E2B52-0927-D2E8-8647-0FE5EEE9F7EA}"/>
              </a:ext>
            </a:extLst>
          </p:cNvPr>
          <p:cNvSpPr/>
          <p:nvPr/>
        </p:nvSpPr>
        <p:spPr>
          <a:xfrm>
            <a:off x="2290294" y="2864682"/>
            <a:ext cx="940540" cy="730236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8;p23">
            <a:extLst>
              <a:ext uri="{FF2B5EF4-FFF2-40B4-BE49-F238E27FC236}">
                <a16:creationId xmlns:a16="http://schemas.microsoft.com/office/drawing/2014/main" id="{3C89F455-30B7-3C31-A617-AB9C4930A1E6}"/>
              </a:ext>
            </a:extLst>
          </p:cNvPr>
          <p:cNvSpPr txBox="1">
            <a:spLocks/>
          </p:cNvSpPr>
          <p:nvPr/>
        </p:nvSpPr>
        <p:spPr>
          <a:xfrm flipH="1">
            <a:off x="2314614" y="3794713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FN</a:t>
            </a:r>
          </a:p>
        </p:txBody>
      </p:sp>
      <p:sp>
        <p:nvSpPr>
          <p:cNvPr id="6" name="Google Shape;419;p27">
            <a:extLst>
              <a:ext uri="{FF2B5EF4-FFF2-40B4-BE49-F238E27FC236}">
                <a16:creationId xmlns:a16="http://schemas.microsoft.com/office/drawing/2014/main" id="{A454694D-F3F4-5E13-FCC0-F4F3CACB73F0}"/>
              </a:ext>
            </a:extLst>
          </p:cNvPr>
          <p:cNvSpPr/>
          <p:nvPr/>
        </p:nvSpPr>
        <p:spPr>
          <a:xfrm>
            <a:off x="2290295" y="3597159"/>
            <a:ext cx="940539" cy="730236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8;p23">
            <a:extLst>
              <a:ext uri="{FF2B5EF4-FFF2-40B4-BE49-F238E27FC236}">
                <a16:creationId xmlns:a16="http://schemas.microsoft.com/office/drawing/2014/main" id="{85880835-4469-7C6B-E8AC-D358D05510E1}"/>
              </a:ext>
            </a:extLst>
          </p:cNvPr>
          <p:cNvSpPr txBox="1">
            <a:spLocks/>
          </p:cNvSpPr>
          <p:nvPr/>
        </p:nvSpPr>
        <p:spPr>
          <a:xfrm flipH="1">
            <a:off x="1376423" y="3794713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TP</a:t>
            </a:r>
          </a:p>
        </p:txBody>
      </p:sp>
      <p:sp>
        <p:nvSpPr>
          <p:cNvPr id="8" name="Google Shape;419;p27">
            <a:extLst>
              <a:ext uri="{FF2B5EF4-FFF2-40B4-BE49-F238E27FC236}">
                <a16:creationId xmlns:a16="http://schemas.microsoft.com/office/drawing/2014/main" id="{1D4F2D46-D58C-DA0B-F7ED-9D7B688714E5}"/>
              </a:ext>
            </a:extLst>
          </p:cNvPr>
          <p:cNvSpPr/>
          <p:nvPr/>
        </p:nvSpPr>
        <p:spPr>
          <a:xfrm>
            <a:off x="1349755" y="3597159"/>
            <a:ext cx="940539" cy="730236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58;p23">
            <a:extLst>
              <a:ext uri="{FF2B5EF4-FFF2-40B4-BE49-F238E27FC236}">
                <a16:creationId xmlns:a16="http://schemas.microsoft.com/office/drawing/2014/main" id="{901438A8-5B84-E0DE-D813-E0F70BC10DDB}"/>
              </a:ext>
            </a:extLst>
          </p:cNvPr>
          <p:cNvSpPr txBox="1">
            <a:spLocks/>
          </p:cNvSpPr>
          <p:nvPr/>
        </p:nvSpPr>
        <p:spPr>
          <a:xfrm rot="16200000" flipH="1">
            <a:off x="428965" y="3431568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Classe réelle</a:t>
            </a:r>
          </a:p>
        </p:txBody>
      </p:sp>
      <p:sp>
        <p:nvSpPr>
          <p:cNvPr id="13" name="Google Shape;258;p23">
            <a:extLst>
              <a:ext uri="{FF2B5EF4-FFF2-40B4-BE49-F238E27FC236}">
                <a16:creationId xmlns:a16="http://schemas.microsoft.com/office/drawing/2014/main" id="{5159407A-14DF-70DC-2708-3062387062A4}"/>
              </a:ext>
            </a:extLst>
          </p:cNvPr>
          <p:cNvSpPr txBox="1">
            <a:spLocks/>
          </p:cNvSpPr>
          <p:nvPr/>
        </p:nvSpPr>
        <p:spPr>
          <a:xfrm flipH="1">
            <a:off x="1084324" y="3062236"/>
            <a:ext cx="251686" cy="31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-</a:t>
            </a:r>
          </a:p>
        </p:txBody>
      </p:sp>
      <p:sp>
        <p:nvSpPr>
          <p:cNvPr id="14" name="Google Shape;258;p23">
            <a:extLst>
              <a:ext uri="{FF2B5EF4-FFF2-40B4-BE49-F238E27FC236}">
                <a16:creationId xmlns:a16="http://schemas.microsoft.com/office/drawing/2014/main" id="{34558FA8-0BCD-66DA-2CB8-7C772BFA8764}"/>
              </a:ext>
            </a:extLst>
          </p:cNvPr>
          <p:cNvSpPr txBox="1">
            <a:spLocks/>
          </p:cNvSpPr>
          <p:nvPr/>
        </p:nvSpPr>
        <p:spPr>
          <a:xfrm flipH="1">
            <a:off x="1075935" y="3783689"/>
            <a:ext cx="251686" cy="31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+</a:t>
            </a:r>
          </a:p>
        </p:txBody>
      </p:sp>
      <p:sp>
        <p:nvSpPr>
          <p:cNvPr id="15" name="Google Shape;258;p23">
            <a:extLst>
              <a:ext uri="{FF2B5EF4-FFF2-40B4-BE49-F238E27FC236}">
                <a16:creationId xmlns:a16="http://schemas.microsoft.com/office/drawing/2014/main" id="{D28E5FF0-E7C3-CB75-B126-7F29EAA2EA06}"/>
              </a:ext>
            </a:extLst>
          </p:cNvPr>
          <p:cNvSpPr txBox="1">
            <a:spLocks/>
          </p:cNvSpPr>
          <p:nvPr/>
        </p:nvSpPr>
        <p:spPr>
          <a:xfrm flipH="1">
            <a:off x="1735483" y="4485136"/>
            <a:ext cx="109695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Classe prédite</a:t>
            </a:r>
          </a:p>
        </p:txBody>
      </p:sp>
      <p:sp>
        <p:nvSpPr>
          <p:cNvPr id="16" name="Google Shape;258;p23">
            <a:extLst>
              <a:ext uri="{FF2B5EF4-FFF2-40B4-BE49-F238E27FC236}">
                <a16:creationId xmlns:a16="http://schemas.microsoft.com/office/drawing/2014/main" id="{049C2DD8-2302-7D2A-2EBF-A61E43DC9E97}"/>
              </a:ext>
            </a:extLst>
          </p:cNvPr>
          <p:cNvSpPr txBox="1">
            <a:spLocks/>
          </p:cNvSpPr>
          <p:nvPr/>
        </p:nvSpPr>
        <p:spPr>
          <a:xfrm flipH="1">
            <a:off x="1679942" y="4270251"/>
            <a:ext cx="251686" cy="31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+</a:t>
            </a:r>
          </a:p>
        </p:txBody>
      </p:sp>
      <p:sp>
        <p:nvSpPr>
          <p:cNvPr id="17" name="Google Shape;258;p23">
            <a:extLst>
              <a:ext uri="{FF2B5EF4-FFF2-40B4-BE49-F238E27FC236}">
                <a16:creationId xmlns:a16="http://schemas.microsoft.com/office/drawing/2014/main" id="{6C6BF755-D049-9680-E731-8F83AC8AD960}"/>
              </a:ext>
            </a:extLst>
          </p:cNvPr>
          <p:cNvSpPr txBox="1">
            <a:spLocks/>
          </p:cNvSpPr>
          <p:nvPr/>
        </p:nvSpPr>
        <p:spPr>
          <a:xfrm flipH="1">
            <a:off x="2636287" y="4278640"/>
            <a:ext cx="251686" cy="31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-</a:t>
            </a:r>
          </a:p>
        </p:txBody>
      </p:sp>
      <p:sp>
        <p:nvSpPr>
          <p:cNvPr id="18" name="Google Shape;419;p27">
            <a:extLst>
              <a:ext uri="{FF2B5EF4-FFF2-40B4-BE49-F238E27FC236}">
                <a16:creationId xmlns:a16="http://schemas.microsoft.com/office/drawing/2014/main" id="{2428209B-BCB3-B533-AE28-09520B8C34CA}"/>
              </a:ext>
            </a:extLst>
          </p:cNvPr>
          <p:cNvSpPr/>
          <p:nvPr/>
        </p:nvSpPr>
        <p:spPr>
          <a:xfrm>
            <a:off x="1349754" y="2864682"/>
            <a:ext cx="940539" cy="730236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525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19;p27">
            <a:extLst>
              <a:ext uri="{FF2B5EF4-FFF2-40B4-BE49-F238E27FC236}">
                <a16:creationId xmlns:a16="http://schemas.microsoft.com/office/drawing/2014/main" id="{CB05B1FC-A1F4-9C96-0409-8040F211AB50}"/>
              </a:ext>
            </a:extLst>
          </p:cNvPr>
          <p:cNvSpPr/>
          <p:nvPr/>
        </p:nvSpPr>
        <p:spPr>
          <a:xfrm>
            <a:off x="3159196" y="3017253"/>
            <a:ext cx="1503665" cy="1109844"/>
          </a:xfrm>
          <a:prstGeom prst="rect">
            <a:avLst/>
          </a:prstGeom>
          <a:solidFill>
            <a:srgbClr val="ECECE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19;p27">
            <a:extLst>
              <a:ext uri="{FF2B5EF4-FFF2-40B4-BE49-F238E27FC236}">
                <a16:creationId xmlns:a16="http://schemas.microsoft.com/office/drawing/2014/main" id="{DB25905A-0AFD-3A5D-24D9-3608137EA5EA}"/>
              </a:ext>
            </a:extLst>
          </p:cNvPr>
          <p:cNvSpPr/>
          <p:nvPr/>
        </p:nvSpPr>
        <p:spPr>
          <a:xfrm>
            <a:off x="4799282" y="3017253"/>
            <a:ext cx="2463444" cy="1109844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419;p27">
            <a:extLst>
              <a:ext uri="{FF2B5EF4-FFF2-40B4-BE49-F238E27FC236}">
                <a16:creationId xmlns:a16="http://schemas.microsoft.com/office/drawing/2014/main" id="{B3093FFB-BAEC-B770-4A2B-610A3A0E7277}"/>
              </a:ext>
            </a:extLst>
          </p:cNvPr>
          <p:cNvSpPr/>
          <p:nvPr/>
        </p:nvSpPr>
        <p:spPr>
          <a:xfrm>
            <a:off x="3159196" y="1770682"/>
            <a:ext cx="1503665" cy="1109844"/>
          </a:xfrm>
          <a:prstGeom prst="rect">
            <a:avLst/>
          </a:prstGeom>
          <a:solidFill>
            <a:srgbClr val="ECECE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2FAB0E9-8DD6-9F0E-5DBD-C640FFFFE84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 flipH="1">
            <a:off x="755945" y="110393"/>
            <a:ext cx="3138900" cy="797100"/>
          </a:xfrm>
        </p:spPr>
        <p:txBody>
          <a:bodyPr/>
          <a:lstStyle/>
          <a:p>
            <a:r>
              <a:rPr lang="fr-FR" dirty="0"/>
              <a:t>MÉTRIQUES</a:t>
            </a:r>
          </a:p>
        </p:txBody>
      </p:sp>
      <p:sp>
        <p:nvSpPr>
          <p:cNvPr id="6" name="Google Shape;30;p3">
            <a:extLst>
              <a:ext uri="{FF2B5EF4-FFF2-40B4-BE49-F238E27FC236}">
                <a16:creationId xmlns:a16="http://schemas.microsoft.com/office/drawing/2014/main" id="{5A7491CF-B0B5-C4D7-E43A-436AF766ECB3}"/>
              </a:ext>
            </a:extLst>
          </p:cNvPr>
          <p:cNvSpPr/>
          <p:nvPr/>
        </p:nvSpPr>
        <p:spPr>
          <a:xfrm>
            <a:off x="771958" y="0"/>
            <a:ext cx="151500" cy="1859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57;p23">
            <a:extLst>
              <a:ext uri="{FF2B5EF4-FFF2-40B4-BE49-F238E27FC236}">
                <a16:creationId xmlns:a16="http://schemas.microsoft.com/office/drawing/2014/main" id="{70EDE86A-2F89-A28F-55BE-07F1A35F2A0C}"/>
              </a:ext>
            </a:extLst>
          </p:cNvPr>
          <p:cNvSpPr txBox="1">
            <a:spLocks/>
          </p:cNvSpPr>
          <p:nvPr/>
        </p:nvSpPr>
        <p:spPr>
          <a:xfrm flipH="1">
            <a:off x="6350899" y="1770496"/>
            <a:ext cx="9084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RECALL</a:t>
            </a:r>
          </a:p>
        </p:txBody>
      </p:sp>
      <p:sp>
        <p:nvSpPr>
          <p:cNvPr id="34" name="Google Shape;258;p23">
            <a:extLst>
              <a:ext uri="{FF2B5EF4-FFF2-40B4-BE49-F238E27FC236}">
                <a16:creationId xmlns:a16="http://schemas.microsoft.com/office/drawing/2014/main" id="{0BBB900D-6455-A96E-FB3E-57D0DD5D5AD0}"/>
              </a:ext>
            </a:extLst>
          </p:cNvPr>
          <p:cNvSpPr txBox="1">
            <a:spLocks/>
          </p:cNvSpPr>
          <p:nvPr/>
        </p:nvSpPr>
        <p:spPr>
          <a:xfrm flipH="1">
            <a:off x="2090336" y="3017253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PRECISION</a:t>
            </a:r>
          </a:p>
        </p:txBody>
      </p:sp>
      <p:sp>
        <p:nvSpPr>
          <p:cNvPr id="35" name="Google Shape;259;p23">
            <a:extLst>
              <a:ext uri="{FF2B5EF4-FFF2-40B4-BE49-F238E27FC236}">
                <a16:creationId xmlns:a16="http://schemas.microsoft.com/office/drawing/2014/main" id="{2A7BC61B-8C15-9D96-946B-465E07117E65}"/>
              </a:ext>
            </a:extLst>
          </p:cNvPr>
          <p:cNvSpPr txBox="1">
            <a:spLocks/>
          </p:cNvSpPr>
          <p:nvPr/>
        </p:nvSpPr>
        <p:spPr>
          <a:xfrm flipH="1">
            <a:off x="3465078" y="3021799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F1 SCORE</a:t>
            </a:r>
          </a:p>
        </p:txBody>
      </p:sp>
      <p:cxnSp>
        <p:nvCxnSpPr>
          <p:cNvPr id="36" name="Google Shape;261;p23">
            <a:extLst>
              <a:ext uri="{FF2B5EF4-FFF2-40B4-BE49-F238E27FC236}">
                <a16:creationId xmlns:a16="http://schemas.microsoft.com/office/drawing/2014/main" id="{D92DEFD7-6507-70EA-420F-01615D39700E}"/>
              </a:ext>
            </a:extLst>
          </p:cNvPr>
          <p:cNvCxnSpPr>
            <a:cxnSpLocks/>
          </p:cNvCxnSpPr>
          <p:nvPr/>
        </p:nvCxnSpPr>
        <p:spPr>
          <a:xfrm flipH="1">
            <a:off x="6565559" y="2493033"/>
            <a:ext cx="45845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57;p23">
            <a:extLst>
              <a:ext uri="{FF2B5EF4-FFF2-40B4-BE49-F238E27FC236}">
                <a16:creationId xmlns:a16="http://schemas.microsoft.com/office/drawing/2014/main" id="{6BBA4886-9FCA-9B02-302A-9C615FEDD59D}"/>
              </a:ext>
            </a:extLst>
          </p:cNvPr>
          <p:cNvSpPr txBox="1">
            <a:spLocks/>
          </p:cNvSpPr>
          <p:nvPr/>
        </p:nvSpPr>
        <p:spPr>
          <a:xfrm flipH="1">
            <a:off x="6624226" y="2195303"/>
            <a:ext cx="341114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TP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06A2444-5B9F-FD6D-3404-5328909BF612}"/>
              </a:ext>
            </a:extLst>
          </p:cNvPr>
          <p:cNvSpPr txBox="1"/>
          <p:nvPr/>
        </p:nvSpPr>
        <p:spPr>
          <a:xfrm>
            <a:off x="6493355" y="2493033"/>
            <a:ext cx="602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TP + FN</a:t>
            </a:r>
            <a:endParaRPr lang="fr-FR" dirty="0">
              <a:solidFill>
                <a:srgbClr val="666666"/>
              </a:solidFill>
            </a:endParaRPr>
          </a:p>
        </p:txBody>
      </p:sp>
      <p:cxnSp>
        <p:nvCxnSpPr>
          <p:cNvPr id="39" name="Google Shape;261;p23">
            <a:extLst>
              <a:ext uri="{FF2B5EF4-FFF2-40B4-BE49-F238E27FC236}">
                <a16:creationId xmlns:a16="http://schemas.microsoft.com/office/drawing/2014/main" id="{D813B596-2C69-73B1-2BDB-9D93CDA80C75}"/>
              </a:ext>
            </a:extLst>
          </p:cNvPr>
          <p:cNvCxnSpPr>
            <a:cxnSpLocks/>
          </p:cNvCxnSpPr>
          <p:nvPr/>
        </p:nvCxnSpPr>
        <p:spPr>
          <a:xfrm flipH="1">
            <a:off x="2290948" y="3741550"/>
            <a:ext cx="45845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57;p23">
            <a:extLst>
              <a:ext uri="{FF2B5EF4-FFF2-40B4-BE49-F238E27FC236}">
                <a16:creationId xmlns:a16="http://schemas.microsoft.com/office/drawing/2014/main" id="{102B5922-D32B-76A9-947B-7BB69562537E}"/>
              </a:ext>
            </a:extLst>
          </p:cNvPr>
          <p:cNvSpPr txBox="1">
            <a:spLocks/>
          </p:cNvSpPr>
          <p:nvPr/>
        </p:nvSpPr>
        <p:spPr>
          <a:xfrm flipH="1">
            <a:off x="2349615" y="3443820"/>
            <a:ext cx="341114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TF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4E90E7-73C7-64CB-641C-1A44A486F383}"/>
              </a:ext>
            </a:extLst>
          </p:cNvPr>
          <p:cNvSpPr txBox="1"/>
          <p:nvPr/>
        </p:nvSpPr>
        <p:spPr>
          <a:xfrm>
            <a:off x="2218744" y="3741550"/>
            <a:ext cx="602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TF + FP</a:t>
            </a:r>
            <a:endParaRPr lang="fr-FR" dirty="0">
              <a:solidFill>
                <a:srgbClr val="666666"/>
              </a:solidFill>
            </a:endParaRPr>
          </a:p>
        </p:txBody>
      </p:sp>
      <p:cxnSp>
        <p:nvCxnSpPr>
          <p:cNvPr id="42" name="Google Shape;261;p23">
            <a:extLst>
              <a:ext uri="{FF2B5EF4-FFF2-40B4-BE49-F238E27FC236}">
                <a16:creationId xmlns:a16="http://schemas.microsoft.com/office/drawing/2014/main" id="{70A65BF5-CCC5-38AC-268C-2838D40D7DA8}"/>
              </a:ext>
            </a:extLst>
          </p:cNvPr>
          <p:cNvCxnSpPr>
            <a:cxnSpLocks/>
          </p:cNvCxnSpPr>
          <p:nvPr/>
        </p:nvCxnSpPr>
        <p:spPr>
          <a:xfrm flipH="1">
            <a:off x="3365222" y="3756014"/>
            <a:ext cx="1044516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257;p23">
            <a:extLst>
              <a:ext uri="{FF2B5EF4-FFF2-40B4-BE49-F238E27FC236}">
                <a16:creationId xmlns:a16="http://schemas.microsoft.com/office/drawing/2014/main" id="{48A7E4A5-0BDA-7D90-DC6A-861CC05063B0}"/>
              </a:ext>
            </a:extLst>
          </p:cNvPr>
          <p:cNvSpPr txBox="1">
            <a:spLocks/>
          </p:cNvSpPr>
          <p:nvPr/>
        </p:nvSpPr>
        <p:spPr>
          <a:xfrm flipH="1">
            <a:off x="3269554" y="3450152"/>
            <a:ext cx="1248122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 err="1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precision</a:t>
            </a: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. </a:t>
            </a:r>
            <a:r>
              <a:rPr lang="fr-FR" sz="1100" dirty="0" err="1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recall</a:t>
            </a:r>
            <a:endParaRPr lang="fr-FR" sz="1100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B64D27A-1C8A-6A01-9510-338C1938DE70}"/>
              </a:ext>
            </a:extLst>
          </p:cNvPr>
          <p:cNvSpPr txBox="1"/>
          <p:nvPr/>
        </p:nvSpPr>
        <p:spPr>
          <a:xfrm>
            <a:off x="3257833" y="3739790"/>
            <a:ext cx="12481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precision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+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recall</a:t>
            </a: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5" name="Google Shape;419;p27">
            <a:extLst>
              <a:ext uri="{FF2B5EF4-FFF2-40B4-BE49-F238E27FC236}">
                <a16:creationId xmlns:a16="http://schemas.microsoft.com/office/drawing/2014/main" id="{BBDBCC3A-C389-28D1-7EDE-C9EA1CD9794B}"/>
              </a:ext>
            </a:extLst>
          </p:cNvPr>
          <p:cNvSpPr/>
          <p:nvPr/>
        </p:nvSpPr>
        <p:spPr>
          <a:xfrm>
            <a:off x="2075805" y="3017253"/>
            <a:ext cx="930816" cy="1109844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19;p27">
            <a:extLst>
              <a:ext uri="{FF2B5EF4-FFF2-40B4-BE49-F238E27FC236}">
                <a16:creationId xmlns:a16="http://schemas.microsoft.com/office/drawing/2014/main" id="{A7E4E817-B769-F049-C22D-C173E9D0ABCA}"/>
              </a:ext>
            </a:extLst>
          </p:cNvPr>
          <p:cNvSpPr/>
          <p:nvPr/>
        </p:nvSpPr>
        <p:spPr>
          <a:xfrm>
            <a:off x="6331910" y="1770496"/>
            <a:ext cx="930816" cy="1109844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58;p23">
            <a:extLst>
              <a:ext uri="{FF2B5EF4-FFF2-40B4-BE49-F238E27FC236}">
                <a16:creationId xmlns:a16="http://schemas.microsoft.com/office/drawing/2014/main" id="{D89FA05B-D802-518A-F83A-374B9C5F0AE3}"/>
              </a:ext>
            </a:extLst>
          </p:cNvPr>
          <p:cNvSpPr txBox="1">
            <a:spLocks/>
          </p:cNvSpPr>
          <p:nvPr/>
        </p:nvSpPr>
        <p:spPr>
          <a:xfrm flipH="1">
            <a:off x="2080613" y="1761622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ACCURACY</a:t>
            </a:r>
          </a:p>
        </p:txBody>
      </p:sp>
      <p:cxnSp>
        <p:nvCxnSpPr>
          <p:cNvPr id="49" name="Google Shape;261;p23">
            <a:extLst>
              <a:ext uri="{FF2B5EF4-FFF2-40B4-BE49-F238E27FC236}">
                <a16:creationId xmlns:a16="http://schemas.microsoft.com/office/drawing/2014/main" id="{59035045-B8B3-CD4F-4BC7-CC167FBCF413}"/>
              </a:ext>
            </a:extLst>
          </p:cNvPr>
          <p:cNvCxnSpPr>
            <a:cxnSpLocks/>
          </p:cNvCxnSpPr>
          <p:nvPr/>
        </p:nvCxnSpPr>
        <p:spPr>
          <a:xfrm flipH="1">
            <a:off x="2281225" y="2485919"/>
            <a:ext cx="45845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257;p23">
            <a:extLst>
              <a:ext uri="{FF2B5EF4-FFF2-40B4-BE49-F238E27FC236}">
                <a16:creationId xmlns:a16="http://schemas.microsoft.com/office/drawing/2014/main" id="{6B460998-2F4E-53F7-A7FF-ECCBD083980C}"/>
              </a:ext>
            </a:extLst>
          </p:cNvPr>
          <p:cNvSpPr txBox="1">
            <a:spLocks/>
          </p:cNvSpPr>
          <p:nvPr/>
        </p:nvSpPr>
        <p:spPr>
          <a:xfrm flipH="1">
            <a:off x="2281225" y="2188189"/>
            <a:ext cx="45845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VRAI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9A9BA0-B8BC-646B-02A8-1CD934CF6E16}"/>
              </a:ext>
            </a:extLst>
          </p:cNvPr>
          <p:cNvSpPr txBox="1"/>
          <p:nvPr/>
        </p:nvSpPr>
        <p:spPr>
          <a:xfrm>
            <a:off x="2125008" y="2485918"/>
            <a:ext cx="8031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ENSEMBLE</a:t>
            </a:r>
            <a:endParaRPr lang="fr-FR" dirty="0">
              <a:solidFill>
                <a:srgbClr val="666666"/>
              </a:solidFill>
            </a:endParaRPr>
          </a:p>
        </p:txBody>
      </p:sp>
      <p:sp>
        <p:nvSpPr>
          <p:cNvPr id="52" name="Google Shape;419;p27">
            <a:extLst>
              <a:ext uri="{FF2B5EF4-FFF2-40B4-BE49-F238E27FC236}">
                <a16:creationId xmlns:a16="http://schemas.microsoft.com/office/drawing/2014/main" id="{87701239-F986-AB89-AC77-3AE2231893B5}"/>
              </a:ext>
            </a:extLst>
          </p:cNvPr>
          <p:cNvSpPr/>
          <p:nvPr/>
        </p:nvSpPr>
        <p:spPr>
          <a:xfrm>
            <a:off x="2066081" y="1769714"/>
            <a:ext cx="940539" cy="1109844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59;p23">
            <a:extLst>
              <a:ext uri="{FF2B5EF4-FFF2-40B4-BE49-F238E27FC236}">
                <a16:creationId xmlns:a16="http://schemas.microsoft.com/office/drawing/2014/main" id="{4A37D3E4-E8E3-4F0C-6C0A-2D5DBC0A6378}"/>
              </a:ext>
            </a:extLst>
          </p:cNvPr>
          <p:cNvSpPr txBox="1">
            <a:spLocks/>
          </p:cNvSpPr>
          <p:nvPr/>
        </p:nvSpPr>
        <p:spPr>
          <a:xfrm flipH="1">
            <a:off x="3465078" y="1767136"/>
            <a:ext cx="891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ROC AUC</a:t>
            </a:r>
          </a:p>
        </p:txBody>
      </p:sp>
      <p:sp>
        <p:nvSpPr>
          <p:cNvPr id="65" name="Google Shape;259;p23">
            <a:extLst>
              <a:ext uri="{FF2B5EF4-FFF2-40B4-BE49-F238E27FC236}">
                <a16:creationId xmlns:a16="http://schemas.microsoft.com/office/drawing/2014/main" id="{F33B8A72-6429-42BF-1F77-69EA4BAAA7C9}"/>
              </a:ext>
            </a:extLst>
          </p:cNvPr>
          <p:cNvSpPr txBox="1">
            <a:spLocks/>
          </p:cNvSpPr>
          <p:nvPr/>
        </p:nvSpPr>
        <p:spPr>
          <a:xfrm flipH="1">
            <a:off x="5413735" y="3017253"/>
            <a:ext cx="1347978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BALANCE ACCURACY</a:t>
            </a:r>
          </a:p>
        </p:txBody>
      </p:sp>
      <p:cxnSp>
        <p:nvCxnSpPr>
          <p:cNvPr id="70" name="Google Shape;261;p23">
            <a:extLst>
              <a:ext uri="{FF2B5EF4-FFF2-40B4-BE49-F238E27FC236}">
                <a16:creationId xmlns:a16="http://schemas.microsoft.com/office/drawing/2014/main" id="{E63AC3E6-C1BF-E858-1FD9-ACB3FE6C450A}"/>
              </a:ext>
            </a:extLst>
          </p:cNvPr>
          <p:cNvCxnSpPr>
            <a:cxnSpLocks/>
          </p:cNvCxnSpPr>
          <p:nvPr/>
        </p:nvCxnSpPr>
        <p:spPr>
          <a:xfrm flipH="1">
            <a:off x="5285987" y="3755974"/>
            <a:ext cx="45845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57;p23">
            <a:extLst>
              <a:ext uri="{FF2B5EF4-FFF2-40B4-BE49-F238E27FC236}">
                <a16:creationId xmlns:a16="http://schemas.microsoft.com/office/drawing/2014/main" id="{B272207A-7A4D-4C7C-B7DE-B92DD77CAAD2}"/>
              </a:ext>
            </a:extLst>
          </p:cNvPr>
          <p:cNvSpPr txBox="1">
            <a:spLocks/>
          </p:cNvSpPr>
          <p:nvPr/>
        </p:nvSpPr>
        <p:spPr>
          <a:xfrm flipH="1">
            <a:off x="5344654" y="3458244"/>
            <a:ext cx="341114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TP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653F990-E3B8-46B7-695E-D71C679F9D68}"/>
              </a:ext>
            </a:extLst>
          </p:cNvPr>
          <p:cNvSpPr txBox="1"/>
          <p:nvPr/>
        </p:nvSpPr>
        <p:spPr>
          <a:xfrm>
            <a:off x="5213783" y="3755974"/>
            <a:ext cx="602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TP + FN</a:t>
            </a:r>
            <a:endParaRPr lang="fr-FR" dirty="0">
              <a:solidFill>
                <a:srgbClr val="666666"/>
              </a:solidFill>
            </a:endParaRPr>
          </a:p>
        </p:txBody>
      </p:sp>
      <p:cxnSp>
        <p:nvCxnSpPr>
          <p:cNvPr id="73" name="Google Shape;261;p23">
            <a:extLst>
              <a:ext uri="{FF2B5EF4-FFF2-40B4-BE49-F238E27FC236}">
                <a16:creationId xmlns:a16="http://schemas.microsoft.com/office/drawing/2014/main" id="{1D5E3E9B-CDF9-0734-9BBD-E4AD2E436473}"/>
              </a:ext>
            </a:extLst>
          </p:cNvPr>
          <p:cNvCxnSpPr>
            <a:cxnSpLocks/>
          </p:cNvCxnSpPr>
          <p:nvPr/>
        </p:nvCxnSpPr>
        <p:spPr>
          <a:xfrm flipH="1">
            <a:off x="5000530" y="3755974"/>
            <a:ext cx="229225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57;p23">
            <a:extLst>
              <a:ext uri="{FF2B5EF4-FFF2-40B4-BE49-F238E27FC236}">
                <a16:creationId xmlns:a16="http://schemas.microsoft.com/office/drawing/2014/main" id="{6A5656B3-1425-10EC-D263-2E6C89D19516}"/>
              </a:ext>
            </a:extLst>
          </p:cNvPr>
          <p:cNvSpPr txBox="1">
            <a:spLocks/>
          </p:cNvSpPr>
          <p:nvPr/>
        </p:nvSpPr>
        <p:spPr>
          <a:xfrm flipH="1">
            <a:off x="4999904" y="3458244"/>
            <a:ext cx="229225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D87A4CF9-88DC-B3D3-E34D-5741B124EFC6}"/>
              </a:ext>
            </a:extLst>
          </p:cNvPr>
          <p:cNvSpPr txBox="1"/>
          <p:nvPr/>
        </p:nvSpPr>
        <p:spPr>
          <a:xfrm>
            <a:off x="4998505" y="3755974"/>
            <a:ext cx="229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lang="fr-FR" dirty="0">
              <a:solidFill>
                <a:srgbClr val="666666"/>
              </a:solidFill>
            </a:endParaRPr>
          </a:p>
        </p:txBody>
      </p:sp>
      <p:cxnSp>
        <p:nvCxnSpPr>
          <p:cNvPr id="78" name="Google Shape;261;p23">
            <a:extLst>
              <a:ext uri="{FF2B5EF4-FFF2-40B4-BE49-F238E27FC236}">
                <a16:creationId xmlns:a16="http://schemas.microsoft.com/office/drawing/2014/main" id="{F48B9FCF-ABBC-BC4D-5C64-4FF72FF6CE23}"/>
              </a:ext>
            </a:extLst>
          </p:cNvPr>
          <p:cNvCxnSpPr>
            <a:cxnSpLocks/>
          </p:cNvCxnSpPr>
          <p:nvPr/>
        </p:nvCxnSpPr>
        <p:spPr>
          <a:xfrm flipH="1">
            <a:off x="6192296" y="3755974"/>
            <a:ext cx="45845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257;p23">
            <a:extLst>
              <a:ext uri="{FF2B5EF4-FFF2-40B4-BE49-F238E27FC236}">
                <a16:creationId xmlns:a16="http://schemas.microsoft.com/office/drawing/2014/main" id="{C61821AB-1E7E-343B-3C7D-234DD9709F81}"/>
              </a:ext>
            </a:extLst>
          </p:cNvPr>
          <p:cNvSpPr txBox="1">
            <a:spLocks/>
          </p:cNvSpPr>
          <p:nvPr/>
        </p:nvSpPr>
        <p:spPr>
          <a:xfrm flipH="1">
            <a:off x="6250963" y="3458244"/>
            <a:ext cx="341114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TN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0F13FB3-07D7-18F2-CC62-287C38F17D09}"/>
              </a:ext>
            </a:extLst>
          </p:cNvPr>
          <p:cNvSpPr txBox="1"/>
          <p:nvPr/>
        </p:nvSpPr>
        <p:spPr>
          <a:xfrm>
            <a:off x="6120092" y="3755974"/>
            <a:ext cx="602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TN + FP</a:t>
            </a:r>
            <a:endParaRPr lang="fr-FR" dirty="0">
              <a:solidFill>
                <a:srgbClr val="666666"/>
              </a:solidFill>
            </a:endParaRPr>
          </a:p>
        </p:txBody>
      </p:sp>
      <p:cxnSp>
        <p:nvCxnSpPr>
          <p:cNvPr id="81" name="Google Shape;261;p23">
            <a:extLst>
              <a:ext uri="{FF2B5EF4-FFF2-40B4-BE49-F238E27FC236}">
                <a16:creationId xmlns:a16="http://schemas.microsoft.com/office/drawing/2014/main" id="{08294E38-15C4-D072-BCF8-18704AC1C2E0}"/>
              </a:ext>
            </a:extLst>
          </p:cNvPr>
          <p:cNvCxnSpPr>
            <a:cxnSpLocks/>
          </p:cNvCxnSpPr>
          <p:nvPr/>
        </p:nvCxnSpPr>
        <p:spPr>
          <a:xfrm flipH="1">
            <a:off x="5906839" y="3755974"/>
            <a:ext cx="229225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57;p23">
            <a:extLst>
              <a:ext uri="{FF2B5EF4-FFF2-40B4-BE49-F238E27FC236}">
                <a16:creationId xmlns:a16="http://schemas.microsoft.com/office/drawing/2014/main" id="{75797139-F299-CA62-3438-221A478097BF}"/>
              </a:ext>
            </a:extLst>
          </p:cNvPr>
          <p:cNvSpPr txBox="1">
            <a:spLocks/>
          </p:cNvSpPr>
          <p:nvPr/>
        </p:nvSpPr>
        <p:spPr>
          <a:xfrm flipH="1">
            <a:off x="5906213" y="3458244"/>
            <a:ext cx="229225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3CF0060-A9FA-FB8B-BF89-134CCA9605B0}"/>
              </a:ext>
            </a:extLst>
          </p:cNvPr>
          <p:cNvSpPr txBox="1"/>
          <p:nvPr/>
        </p:nvSpPr>
        <p:spPr>
          <a:xfrm>
            <a:off x="5904814" y="3755974"/>
            <a:ext cx="229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lang="fr-FR" dirty="0">
              <a:solidFill>
                <a:srgbClr val="666666"/>
              </a:solidFill>
            </a:endParaRPr>
          </a:p>
        </p:txBody>
      </p:sp>
      <p:sp>
        <p:nvSpPr>
          <p:cNvPr id="84" name="Google Shape;257;p23">
            <a:extLst>
              <a:ext uri="{FF2B5EF4-FFF2-40B4-BE49-F238E27FC236}">
                <a16:creationId xmlns:a16="http://schemas.microsoft.com/office/drawing/2014/main" id="{6ADC3A0C-20C0-075D-092D-F2EF32C0F309}"/>
              </a:ext>
            </a:extLst>
          </p:cNvPr>
          <p:cNvSpPr txBox="1">
            <a:spLocks/>
          </p:cNvSpPr>
          <p:nvPr/>
        </p:nvSpPr>
        <p:spPr>
          <a:xfrm flipH="1">
            <a:off x="5712004" y="3587717"/>
            <a:ext cx="229225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+</a:t>
            </a:r>
          </a:p>
        </p:txBody>
      </p:sp>
      <p:sp>
        <p:nvSpPr>
          <p:cNvPr id="85" name="Google Shape;257;p23">
            <a:extLst>
              <a:ext uri="{FF2B5EF4-FFF2-40B4-BE49-F238E27FC236}">
                <a16:creationId xmlns:a16="http://schemas.microsoft.com/office/drawing/2014/main" id="{E8A48F9E-73E9-31F8-BD00-627D1EB6E8F4}"/>
              </a:ext>
            </a:extLst>
          </p:cNvPr>
          <p:cNvSpPr txBox="1">
            <a:spLocks/>
          </p:cNvSpPr>
          <p:nvPr/>
        </p:nvSpPr>
        <p:spPr>
          <a:xfrm flipH="1">
            <a:off x="6626404" y="3587717"/>
            <a:ext cx="229225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=</a:t>
            </a:r>
          </a:p>
        </p:txBody>
      </p:sp>
      <p:sp>
        <p:nvSpPr>
          <p:cNvPr id="86" name="Google Shape;257;p23">
            <a:extLst>
              <a:ext uri="{FF2B5EF4-FFF2-40B4-BE49-F238E27FC236}">
                <a16:creationId xmlns:a16="http://schemas.microsoft.com/office/drawing/2014/main" id="{05E27A46-90CB-21E8-0F45-4AE8C30B9BB1}"/>
              </a:ext>
            </a:extLst>
          </p:cNvPr>
          <p:cNvSpPr txBox="1">
            <a:spLocks/>
          </p:cNvSpPr>
          <p:nvPr/>
        </p:nvSpPr>
        <p:spPr>
          <a:xfrm flipH="1">
            <a:off x="6733223" y="3584572"/>
            <a:ext cx="45845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50%</a:t>
            </a:r>
          </a:p>
        </p:txBody>
      </p:sp>
      <p:sp>
        <p:nvSpPr>
          <p:cNvPr id="87" name="Google Shape;259;p23">
            <a:extLst>
              <a:ext uri="{FF2B5EF4-FFF2-40B4-BE49-F238E27FC236}">
                <a16:creationId xmlns:a16="http://schemas.microsoft.com/office/drawing/2014/main" id="{E12881F7-E5B1-8E9B-2A6A-244298E560E8}"/>
              </a:ext>
            </a:extLst>
          </p:cNvPr>
          <p:cNvSpPr txBox="1">
            <a:spLocks/>
          </p:cNvSpPr>
          <p:nvPr/>
        </p:nvSpPr>
        <p:spPr>
          <a:xfrm flipH="1">
            <a:off x="5032613" y="1777224"/>
            <a:ext cx="1010677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F-beta SCORE</a:t>
            </a:r>
          </a:p>
        </p:txBody>
      </p:sp>
      <p:cxnSp>
        <p:nvCxnSpPr>
          <p:cNvPr id="88" name="Google Shape;261;p23">
            <a:extLst>
              <a:ext uri="{FF2B5EF4-FFF2-40B4-BE49-F238E27FC236}">
                <a16:creationId xmlns:a16="http://schemas.microsoft.com/office/drawing/2014/main" id="{82276916-F00D-3F3D-E7AA-8C37D0ABD59E}"/>
              </a:ext>
            </a:extLst>
          </p:cNvPr>
          <p:cNvCxnSpPr>
            <a:cxnSpLocks/>
          </p:cNvCxnSpPr>
          <p:nvPr/>
        </p:nvCxnSpPr>
        <p:spPr>
          <a:xfrm flipH="1">
            <a:off x="4969099" y="2506891"/>
            <a:ext cx="1044516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257;p23">
            <a:extLst>
              <a:ext uri="{FF2B5EF4-FFF2-40B4-BE49-F238E27FC236}">
                <a16:creationId xmlns:a16="http://schemas.microsoft.com/office/drawing/2014/main" id="{CF2DA9FC-A5B8-3D71-E602-75F3D1546A21}"/>
              </a:ext>
            </a:extLst>
          </p:cNvPr>
          <p:cNvSpPr txBox="1">
            <a:spLocks/>
          </p:cNvSpPr>
          <p:nvPr/>
        </p:nvSpPr>
        <p:spPr>
          <a:xfrm flipH="1">
            <a:off x="4873431" y="2201029"/>
            <a:ext cx="1248122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2*</a:t>
            </a:r>
            <a:r>
              <a:rPr lang="fr-FR" sz="1100" dirty="0" err="1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precision</a:t>
            </a: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. </a:t>
            </a:r>
            <a:r>
              <a:rPr lang="fr-FR" sz="1100" dirty="0" err="1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recall</a:t>
            </a:r>
            <a:endParaRPr lang="fr-FR" sz="1100"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F17A5085-6E0A-5A51-AAF0-C8BC59552926}"/>
              </a:ext>
            </a:extLst>
          </p:cNvPr>
          <p:cNvSpPr txBox="1"/>
          <p:nvPr/>
        </p:nvSpPr>
        <p:spPr>
          <a:xfrm>
            <a:off x="4861710" y="2490667"/>
            <a:ext cx="12481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precision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+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recall</a:t>
            </a: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91" name="Google Shape;419;p27">
            <a:extLst>
              <a:ext uri="{FF2B5EF4-FFF2-40B4-BE49-F238E27FC236}">
                <a16:creationId xmlns:a16="http://schemas.microsoft.com/office/drawing/2014/main" id="{73D6123D-28D0-0E0A-D10C-2F34F178537A}"/>
              </a:ext>
            </a:extLst>
          </p:cNvPr>
          <p:cNvSpPr/>
          <p:nvPr/>
        </p:nvSpPr>
        <p:spPr>
          <a:xfrm>
            <a:off x="4803533" y="1768130"/>
            <a:ext cx="1388763" cy="1109844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" name="Google Shape;261;p23">
            <a:extLst>
              <a:ext uri="{FF2B5EF4-FFF2-40B4-BE49-F238E27FC236}">
                <a16:creationId xmlns:a16="http://schemas.microsoft.com/office/drawing/2014/main" id="{E16BB434-ACFB-3625-4ED8-CC24A099B634}"/>
              </a:ext>
            </a:extLst>
          </p:cNvPr>
          <p:cNvCxnSpPr>
            <a:cxnSpLocks/>
          </p:cNvCxnSpPr>
          <p:nvPr/>
        </p:nvCxnSpPr>
        <p:spPr>
          <a:xfrm flipH="1">
            <a:off x="3705427" y="2623656"/>
            <a:ext cx="45845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261;p23">
            <a:extLst>
              <a:ext uri="{FF2B5EF4-FFF2-40B4-BE49-F238E27FC236}">
                <a16:creationId xmlns:a16="http://schemas.microsoft.com/office/drawing/2014/main" id="{A16FD9FD-2306-EBD0-0B92-35087FA330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6202" y="2402523"/>
            <a:ext cx="45845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Forme libre 97">
            <a:extLst>
              <a:ext uri="{FF2B5EF4-FFF2-40B4-BE49-F238E27FC236}">
                <a16:creationId xmlns:a16="http://schemas.microsoft.com/office/drawing/2014/main" id="{DBC2705C-0805-C845-678E-989871F237F0}"/>
              </a:ext>
            </a:extLst>
          </p:cNvPr>
          <p:cNvSpPr/>
          <p:nvPr/>
        </p:nvSpPr>
        <p:spPr>
          <a:xfrm>
            <a:off x="3708652" y="2186795"/>
            <a:ext cx="453154" cy="436970"/>
          </a:xfrm>
          <a:custGeom>
            <a:avLst/>
            <a:gdLst>
              <a:gd name="connsiteX0" fmla="*/ 0 w 453154"/>
              <a:gd name="connsiteY0" fmla="*/ 436970 h 436970"/>
              <a:gd name="connsiteX1" fmla="*/ 153749 w 453154"/>
              <a:gd name="connsiteY1" fmla="*/ 145656 h 436970"/>
              <a:gd name="connsiteX2" fmla="*/ 453154 w 453154"/>
              <a:gd name="connsiteY2" fmla="*/ 0 h 4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54" h="436970">
                <a:moveTo>
                  <a:pt x="0" y="436970"/>
                </a:moveTo>
                <a:cubicBezTo>
                  <a:pt x="39111" y="327727"/>
                  <a:pt x="78223" y="218484"/>
                  <a:pt x="153749" y="145656"/>
                </a:cubicBezTo>
                <a:cubicBezTo>
                  <a:pt x="229275" y="72828"/>
                  <a:pt x="376280" y="41809"/>
                  <a:pt x="453154" y="0"/>
                </a:cubicBez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Google Shape;257;p23">
            <a:extLst>
              <a:ext uri="{FF2B5EF4-FFF2-40B4-BE49-F238E27FC236}">
                <a16:creationId xmlns:a16="http://schemas.microsoft.com/office/drawing/2014/main" id="{A319E2B7-7705-0D1B-CFF8-0845D7BDD022}"/>
              </a:ext>
            </a:extLst>
          </p:cNvPr>
          <p:cNvSpPr txBox="1">
            <a:spLocks/>
          </p:cNvSpPr>
          <p:nvPr/>
        </p:nvSpPr>
        <p:spPr>
          <a:xfrm flipH="1">
            <a:off x="3737663" y="2566755"/>
            <a:ext cx="453146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FPR</a:t>
            </a:r>
          </a:p>
        </p:txBody>
      </p:sp>
      <p:sp>
        <p:nvSpPr>
          <p:cNvPr id="100" name="Google Shape;257;p23">
            <a:extLst>
              <a:ext uri="{FF2B5EF4-FFF2-40B4-BE49-F238E27FC236}">
                <a16:creationId xmlns:a16="http://schemas.microsoft.com/office/drawing/2014/main" id="{5FADB654-E700-DB35-46F3-B49E63FFC515}"/>
              </a:ext>
            </a:extLst>
          </p:cNvPr>
          <p:cNvSpPr txBox="1">
            <a:spLocks/>
          </p:cNvSpPr>
          <p:nvPr/>
        </p:nvSpPr>
        <p:spPr>
          <a:xfrm rot="16200000" flipH="1">
            <a:off x="3374466" y="2241825"/>
            <a:ext cx="453146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buNone/>
            </a:pPr>
            <a:r>
              <a:rPr lang="fr-FR" sz="11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TPR</a:t>
            </a:r>
          </a:p>
        </p:txBody>
      </p:sp>
    </p:spTree>
    <p:extLst>
      <p:ext uri="{BB962C8B-B14F-4D97-AF65-F5344CB8AC3E}">
        <p14:creationId xmlns:p14="http://schemas.microsoft.com/office/powerpoint/2010/main" val="351253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>
            <a:spLocks noGrp="1"/>
          </p:cNvSpPr>
          <p:nvPr>
            <p:ph type="subTitle" idx="4294967295"/>
          </p:nvPr>
        </p:nvSpPr>
        <p:spPr>
          <a:xfrm>
            <a:off x="6256947" y="1561114"/>
            <a:ext cx="20163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ts val="1800"/>
              <a:buFont typeface="Zilla Slab Light"/>
              <a:buNone/>
              <a:tabLst/>
              <a:defRPr/>
            </a:pPr>
            <a:r>
              <a:rPr lang="es" sz="1000" dirty="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RANDOM FOREST</a:t>
            </a:r>
            <a:br>
              <a:rPr lang="es" sz="10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</a:b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n_estimators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: 1000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ts val="1800"/>
              <a:buFont typeface="Zilla Slab Light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max_depth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:  9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ts val="1800"/>
              <a:buFont typeface="Zilla Slab Light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min_samples_split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: 11</a:t>
            </a:r>
            <a:endParaRPr lang="fr-FR" sz="900" dirty="0">
              <a:latin typeface="Barlow" pitchFamily="2" charset="77"/>
            </a:endParaRPr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4294967295"/>
          </p:nvPr>
        </p:nvSpPr>
        <p:spPr>
          <a:xfrm>
            <a:off x="3074245" y="1772438"/>
            <a:ext cx="18000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" sz="1000" dirty="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REGRESSION LOGISTIQUE</a:t>
            </a:r>
            <a:br>
              <a:rPr lang="es" sz="1000" dirty="0"/>
            </a:br>
            <a:r>
              <a:rPr lang="fr-FR" sz="900" dirty="0">
                <a:latin typeface="Barlow" pitchFamily="2" charset="77"/>
              </a:rPr>
              <a:t>C : 3.16</a:t>
            </a:r>
            <a:endParaRPr lang="fr-FR" sz="900" dirty="0"/>
          </a:p>
          <a:p>
            <a:pPr marL="0" indent="0">
              <a:lnSpc>
                <a:spcPct val="100000"/>
              </a:lnSpc>
              <a:buNone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sym typeface="Zilla Slab Light"/>
              </a:rPr>
              <a:t>solver : '</a:t>
            </a: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sym typeface="Zilla Slab Light"/>
              </a:rPr>
              <a:t>lbfgs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sym typeface="Zilla Slab Light"/>
              </a:rPr>
              <a:t>'</a:t>
            </a:r>
            <a:endParaRPr lang="fr-FR" sz="800" dirty="0">
              <a:latin typeface="Barlow" pitchFamily="2" charset="77"/>
            </a:endParaRPr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4294967295"/>
          </p:nvPr>
        </p:nvSpPr>
        <p:spPr>
          <a:xfrm>
            <a:off x="4669472" y="3760251"/>
            <a:ext cx="1136722" cy="457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s" sz="1000" dirty="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 NEIGHBORS</a:t>
            </a:r>
            <a:br>
              <a:rPr lang="es" sz="1000" dirty="0"/>
            </a:b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n_neighbors</a:t>
            </a:r>
            <a:r>
              <a:rPr lang="fr-FR" sz="900" dirty="0">
                <a:latin typeface="Barlow" pitchFamily="2" charset="77"/>
              </a:rPr>
              <a:t> : 1000</a:t>
            </a:r>
            <a:endParaRPr kumimoji="0" lang="fr-FR" sz="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Barlow" pitchFamily="2" charset="77"/>
              <a:ea typeface="Zilla Slab Light"/>
              <a:sym typeface="Zilla Slab Light"/>
            </a:endParaRPr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4294967295"/>
          </p:nvPr>
        </p:nvSpPr>
        <p:spPr>
          <a:xfrm>
            <a:off x="7105835" y="3823190"/>
            <a:ext cx="1194258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ts val="1800"/>
              <a:buFont typeface="Zilla Slab Light"/>
              <a:buNone/>
              <a:tabLst/>
              <a:defRPr/>
            </a:pPr>
            <a:r>
              <a:rPr lang="es" sz="1000" dirty="0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XG BOOST</a:t>
            </a:r>
            <a:br>
              <a:rPr lang="es" sz="1000" dirty="0"/>
            </a:b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n_estimators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: 200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ts val="1800"/>
              <a:buFont typeface="Zilla Slab Light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max_depth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: 4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ts val="1800"/>
              <a:buFont typeface="Zilla Slab Light"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learning_rate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 : 0.05</a:t>
            </a:r>
            <a:endParaRPr kumimoji="0" lang="fr-FR" sz="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Barlow" pitchFamily="2" charset="77"/>
              <a:ea typeface="Zilla Slab Light"/>
              <a:sym typeface="Zilla Slab Light"/>
            </a:endParaRPr>
          </a:p>
        </p:txBody>
      </p:sp>
      <p:cxnSp>
        <p:nvCxnSpPr>
          <p:cNvPr id="278" name="Google Shape;278;p24"/>
          <p:cNvCxnSpPr>
            <a:cxnSpLocks/>
            <a:stCxn id="25" idx="6"/>
            <a:endCxn id="280" idx="2"/>
          </p:cNvCxnSpPr>
          <p:nvPr/>
        </p:nvCxnSpPr>
        <p:spPr>
          <a:xfrm>
            <a:off x="1979111" y="3117972"/>
            <a:ext cx="5629650" cy="139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1" name="Google Shape;281;p24"/>
          <p:cNvGrpSpPr/>
          <p:nvPr/>
        </p:nvGrpSpPr>
        <p:grpSpPr>
          <a:xfrm>
            <a:off x="2792274" y="2436110"/>
            <a:ext cx="792300" cy="1079558"/>
            <a:chOff x="2182679" y="2005614"/>
            <a:chExt cx="792300" cy="1079558"/>
          </a:xfrm>
        </p:grpSpPr>
        <p:cxnSp>
          <p:nvCxnSpPr>
            <p:cNvPr id="282" name="Google Shape;282;p24"/>
            <p:cNvCxnSpPr>
              <a:stCxn id="283" idx="0"/>
            </p:cNvCxnSpPr>
            <p:nvPr/>
          </p:nvCxnSpPr>
          <p:spPr>
            <a:xfrm rot="10800000">
              <a:off x="2578961" y="2005614"/>
              <a:ext cx="0" cy="3882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9" name="Google Shape;279;p24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4" name="Google Shape;284;p24"/>
          <p:cNvGrpSpPr/>
          <p:nvPr/>
        </p:nvGrpSpPr>
        <p:grpSpPr>
          <a:xfrm>
            <a:off x="6003299" y="2436110"/>
            <a:ext cx="792300" cy="1079558"/>
            <a:chOff x="5393704" y="2005614"/>
            <a:chExt cx="792300" cy="1079558"/>
          </a:xfrm>
        </p:grpSpPr>
        <p:cxnSp>
          <p:nvCxnSpPr>
            <p:cNvPr id="285" name="Google Shape;285;p24"/>
            <p:cNvCxnSpPr>
              <a:stCxn id="286" idx="0"/>
            </p:cNvCxnSpPr>
            <p:nvPr/>
          </p:nvCxnSpPr>
          <p:spPr>
            <a:xfrm rot="10800000">
              <a:off x="5789986" y="2005614"/>
              <a:ext cx="0" cy="3882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87" name="Google Shape;287;p24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4"/>
          <p:cNvGrpSpPr/>
          <p:nvPr/>
        </p:nvGrpSpPr>
        <p:grpSpPr>
          <a:xfrm>
            <a:off x="7608761" y="2723068"/>
            <a:ext cx="792300" cy="1041192"/>
            <a:chOff x="6999166" y="2292572"/>
            <a:chExt cx="792300" cy="1041192"/>
          </a:xfrm>
        </p:grpSpPr>
        <p:cxnSp>
          <p:nvCxnSpPr>
            <p:cNvPr id="289" name="Google Shape;289;p24"/>
            <p:cNvCxnSpPr/>
            <p:nvPr/>
          </p:nvCxnSpPr>
          <p:spPr>
            <a:xfrm>
              <a:off x="7395553" y="2983964"/>
              <a:ext cx="0" cy="3498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80" name="Google Shape;280;p24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24"/>
          <p:cNvGrpSpPr/>
          <p:nvPr/>
        </p:nvGrpSpPr>
        <p:grpSpPr>
          <a:xfrm>
            <a:off x="4397811" y="2723068"/>
            <a:ext cx="792300" cy="1041192"/>
            <a:chOff x="3788216" y="2292572"/>
            <a:chExt cx="792300" cy="1041192"/>
          </a:xfrm>
        </p:grpSpPr>
        <p:sp>
          <p:nvSpPr>
            <p:cNvPr id="292" name="Google Shape;292;p24"/>
            <p:cNvSpPr/>
            <p:nvPr/>
          </p:nvSpPr>
          <p:spPr>
            <a:xfrm>
              <a:off x="378821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3889448" y="2393814"/>
              <a:ext cx="590100" cy="5901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24"/>
            <p:cNvCxnSpPr/>
            <p:nvPr/>
          </p:nvCxnSpPr>
          <p:spPr>
            <a:xfrm>
              <a:off x="4184153" y="2983964"/>
              <a:ext cx="0" cy="3498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95" name="Google Shape;295;p24"/>
          <p:cNvSpPr txBox="1">
            <a:spLocks noGrp="1"/>
          </p:cNvSpPr>
          <p:nvPr>
            <p:ph type="ctrTitle" idx="4294967295"/>
          </p:nvPr>
        </p:nvSpPr>
        <p:spPr>
          <a:xfrm>
            <a:off x="2836898" y="2765498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.66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96" name="Google Shape;296;p24"/>
          <p:cNvSpPr txBox="1">
            <a:spLocks noGrp="1"/>
          </p:cNvSpPr>
          <p:nvPr>
            <p:ph type="ctrTitle" idx="4294967295"/>
          </p:nvPr>
        </p:nvSpPr>
        <p:spPr>
          <a:xfrm>
            <a:off x="4437678" y="2746375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.61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97" name="Google Shape;297;p24"/>
          <p:cNvSpPr txBox="1">
            <a:spLocks noGrp="1"/>
          </p:cNvSpPr>
          <p:nvPr>
            <p:ph type="ctrTitle" idx="4294967295"/>
          </p:nvPr>
        </p:nvSpPr>
        <p:spPr>
          <a:xfrm>
            <a:off x="6043284" y="2765485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.67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98" name="Google Shape;298;p24"/>
          <p:cNvSpPr txBox="1">
            <a:spLocks noGrp="1"/>
          </p:cNvSpPr>
          <p:nvPr>
            <p:ph type="ctrTitle" idx="4294967295"/>
          </p:nvPr>
        </p:nvSpPr>
        <p:spPr>
          <a:xfrm>
            <a:off x="7644352" y="2748613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.68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" name="Google Shape;227;p22">
            <a:extLst>
              <a:ext uri="{FF2B5EF4-FFF2-40B4-BE49-F238E27FC236}">
                <a16:creationId xmlns:a16="http://schemas.microsoft.com/office/drawing/2014/main" id="{883E4B5B-680B-0640-7650-2849B8025731}"/>
              </a:ext>
            </a:extLst>
          </p:cNvPr>
          <p:cNvSpPr txBox="1">
            <a:spLocks/>
          </p:cNvSpPr>
          <p:nvPr/>
        </p:nvSpPr>
        <p:spPr>
          <a:xfrm>
            <a:off x="648377" y="402150"/>
            <a:ext cx="3462377" cy="72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Barlow Semi Condensed Medium"/>
              <a:buNone/>
              <a:defRPr sz="20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Font typeface="Barlow Semi Condensed"/>
              <a:buNone/>
              <a:defRPr sz="5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fr-FR" dirty="0"/>
              <a:t>GRIDSEARCHCV POUR DÉTERMINER L’ALGORITHME</a:t>
            </a:r>
          </a:p>
        </p:txBody>
      </p:sp>
      <p:sp>
        <p:nvSpPr>
          <p:cNvPr id="2" name="Google Shape;279;p24">
            <a:extLst>
              <a:ext uri="{FF2B5EF4-FFF2-40B4-BE49-F238E27FC236}">
                <a16:creationId xmlns:a16="http://schemas.microsoft.com/office/drawing/2014/main" id="{C714AC00-F6CB-07A8-1D99-EDF8FC8811E1}"/>
              </a:ext>
            </a:extLst>
          </p:cNvPr>
          <p:cNvSpPr/>
          <p:nvPr/>
        </p:nvSpPr>
        <p:spPr>
          <a:xfrm>
            <a:off x="7739755" y="238863"/>
            <a:ext cx="1080000" cy="1080409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83;p24">
            <a:extLst>
              <a:ext uri="{FF2B5EF4-FFF2-40B4-BE49-F238E27FC236}">
                <a16:creationId xmlns:a16="http://schemas.microsoft.com/office/drawing/2014/main" id="{AD3373EC-E91D-794C-2934-E27645CFE21B}"/>
              </a:ext>
            </a:extLst>
          </p:cNvPr>
          <p:cNvSpPr/>
          <p:nvPr/>
        </p:nvSpPr>
        <p:spPr>
          <a:xfrm>
            <a:off x="7877567" y="376879"/>
            <a:ext cx="804377" cy="804377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97;p24">
            <a:extLst>
              <a:ext uri="{FF2B5EF4-FFF2-40B4-BE49-F238E27FC236}">
                <a16:creationId xmlns:a16="http://schemas.microsoft.com/office/drawing/2014/main" id="{698C2A0A-BB20-3E4F-48EA-DCA62F255672}"/>
              </a:ext>
            </a:extLst>
          </p:cNvPr>
          <p:cNvSpPr txBox="1">
            <a:spLocks/>
          </p:cNvSpPr>
          <p:nvPr/>
        </p:nvSpPr>
        <p:spPr>
          <a:xfrm>
            <a:off x="7739755" y="401371"/>
            <a:ext cx="10800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s" sz="1800" dirty="0">
                <a:solidFill>
                  <a:srgbClr val="FFFFFF"/>
                </a:solidFill>
              </a:rPr>
              <a:t>rocauc</a:t>
            </a:r>
          </a:p>
        </p:txBody>
      </p:sp>
      <p:sp>
        <p:nvSpPr>
          <p:cNvPr id="6" name="Google Shape;272;p24">
            <a:extLst>
              <a:ext uri="{FF2B5EF4-FFF2-40B4-BE49-F238E27FC236}">
                <a16:creationId xmlns:a16="http://schemas.microsoft.com/office/drawing/2014/main" id="{D7110CF1-74F0-86A7-FB31-0CB163A98420}"/>
              </a:ext>
            </a:extLst>
          </p:cNvPr>
          <p:cNvSpPr txBox="1">
            <a:spLocks/>
          </p:cNvSpPr>
          <p:nvPr/>
        </p:nvSpPr>
        <p:spPr>
          <a:xfrm>
            <a:off x="7105835" y="611578"/>
            <a:ext cx="699023" cy="30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300"/>
              </a:spcAft>
              <a:buFont typeface="Zilla Slab Light"/>
              <a:buNone/>
              <a:defRPr/>
            </a:pPr>
            <a:r>
              <a:rPr lang="es" sz="10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METRIC :</a:t>
            </a:r>
            <a:endParaRPr lang="fr-FR" sz="900" dirty="0">
              <a:latin typeface="Barlow" pitchFamily="2" charset="77"/>
            </a:endParaRPr>
          </a:p>
        </p:txBody>
      </p:sp>
      <p:sp>
        <p:nvSpPr>
          <p:cNvPr id="25" name="Google Shape;279;p24">
            <a:extLst>
              <a:ext uri="{FF2B5EF4-FFF2-40B4-BE49-F238E27FC236}">
                <a16:creationId xmlns:a16="http://schemas.microsoft.com/office/drawing/2014/main" id="{14C98D4D-05BE-1DDE-06D9-9D2753A7D5F4}"/>
              </a:ext>
            </a:extLst>
          </p:cNvPr>
          <p:cNvSpPr/>
          <p:nvPr/>
        </p:nvSpPr>
        <p:spPr>
          <a:xfrm>
            <a:off x="1186811" y="2721672"/>
            <a:ext cx="792300" cy="792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83;p24">
            <a:extLst>
              <a:ext uri="{FF2B5EF4-FFF2-40B4-BE49-F238E27FC236}">
                <a16:creationId xmlns:a16="http://schemas.microsoft.com/office/drawing/2014/main" id="{C9BC7821-D7F5-3C11-D95C-FF530A2A9A36}"/>
              </a:ext>
            </a:extLst>
          </p:cNvPr>
          <p:cNvSpPr/>
          <p:nvPr/>
        </p:nvSpPr>
        <p:spPr>
          <a:xfrm>
            <a:off x="1288043" y="2822914"/>
            <a:ext cx="590100" cy="59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" name="Google Shape;294;p24">
            <a:extLst>
              <a:ext uri="{FF2B5EF4-FFF2-40B4-BE49-F238E27FC236}">
                <a16:creationId xmlns:a16="http://schemas.microsoft.com/office/drawing/2014/main" id="{A9629530-96ED-8662-66B8-48B3E1A5FD41}"/>
              </a:ext>
            </a:extLst>
          </p:cNvPr>
          <p:cNvCxnSpPr/>
          <p:nvPr/>
        </p:nvCxnSpPr>
        <p:spPr>
          <a:xfrm>
            <a:off x="1582961" y="3413014"/>
            <a:ext cx="0" cy="349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" name="Google Shape;274;p24">
            <a:extLst>
              <a:ext uri="{FF2B5EF4-FFF2-40B4-BE49-F238E27FC236}">
                <a16:creationId xmlns:a16="http://schemas.microsoft.com/office/drawing/2014/main" id="{668CB8DA-F5E8-9A12-49DA-1F9310C578AB}"/>
              </a:ext>
            </a:extLst>
          </p:cNvPr>
          <p:cNvSpPr txBox="1">
            <a:spLocks/>
          </p:cNvSpPr>
          <p:nvPr/>
        </p:nvSpPr>
        <p:spPr>
          <a:xfrm>
            <a:off x="1460849" y="3762314"/>
            <a:ext cx="1263034" cy="45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>
              <a:lnSpc>
                <a:spcPct val="100000"/>
              </a:lnSpc>
              <a:buFont typeface="Zilla Slab Light"/>
              <a:buNone/>
              <a:defRPr/>
            </a:pPr>
            <a:r>
              <a:rPr lang="es" sz="1000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DUMMY CLASSIFIER </a:t>
            </a:r>
          </a:p>
          <a:p>
            <a:pPr marL="0" indent="0">
              <a:lnSpc>
                <a:spcPct val="100000"/>
              </a:lnSpc>
              <a:buFont typeface="Zilla Slab Light"/>
              <a:buNone/>
              <a:defRPr/>
            </a:pP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Random</a:t>
            </a: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 &amp; </a:t>
            </a:r>
            <a:r>
              <a:rPr kumimoji="0" lang="fr-FR" sz="9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arlow" pitchFamily="2" charset="77"/>
                <a:ea typeface="Zilla Slab Light"/>
                <a:sym typeface="Zilla Slab Light"/>
              </a:rPr>
              <a:t>prior</a:t>
            </a:r>
            <a:endParaRPr lang="fr-FR" sz="700" dirty="0">
              <a:latin typeface="Barlow" pitchFamily="2" charset="77"/>
            </a:endParaRPr>
          </a:p>
        </p:txBody>
      </p:sp>
      <p:sp>
        <p:nvSpPr>
          <p:cNvPr id="30" name="Google Shape;295;p24">
            <a:extLst>
              <a:ext uri="{FF2B5EF4-FFF2-40B4-BE49-F238E27FC236}">
                <a16:creationId xmlns:a16="http://schemas.microsoft.com/office/drawing/2014/main" id="{AEF1B830-66D5-FA56-638A-20A1B9F76166}"/>
              </a:ext>
            </a:extLst>
          </p:cNvPr>
          <p:cNvSpPr txBox="1">
            <a:spLocks/>
          </p:cNvSpPr>
          <p:nvPr/>
        </p:nvSpPr>
        <p:spPr>
          <a:xfrm>
            <a:off x="1225799" y="2773714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rgbClr val="66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Barlow Semi Condensed"/>
              <a:buNone/>
              <a:defRPr sz="28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s" sz="2400" dirty="0">
                <a:solidFill>
                  <a:srgbClr val="FFFFFF"/>
                </a:soli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8216868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722</Words>
  <Application>Microsoft Macintosh PowerPoint</Application>
  <PresentationFormat>Affichage à l'écran (16:9)</PresentationFormat>
  <Paragraphs>181</Paragraphs>
  <Slides>20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Zilla Slab Light</vt:lpstr>
      <vt:lpstr>Arial</vt:lpstr>
      <vt:lpstr>Barlow</vt:lpstr>
      <vt:lpstr>Barlow Semi Condensed Medium</vt:lpstr>
      <vt:lpstr>Barlow Semi Condensed</vt:lpstr>
      <vt:lpstr>Fira Sans Extra Condensed Mediu</vt:lpstr>
      <vt:lpstr>Zilla Slab</vt:lpstr>
      <vt:lpstr>Fira Sans Extra Condensed Medium</vt:lpstr>
      <vt:lpstr>Saira ExtraCondensed ExtraBold</vt:lpstr>
      <vt:lpstr>Simple Light</vt:lpstr>
      <vt:lpstr>IMPLÉMENTEZ UN MODÈLE DE SCORING</vt:lpstr>
      <vt:lpstr>Présentation PowerPoint</vt:lpstr>
      <vt:lpstr>PRÉSENTATION DU KERNEL KAGGLE</vt:lpstr>
      <vt:lpstr>PRÉSENTATION DU KERNEL KAGGLE</vt:lpstr>
      <vt:lpstr>PREPROCESSING &amp; FEATURE ENGINEERING</vt:lpstr>
      <vt:lpstr>LE TRAITEMENT DU DÉSÉQUILIBRE DES CLASSES</vt:lpstr>
      <vt:lpstr>Présentation PowerPoint</vt:lpstr>
      <vt:lpstr>Présentation PowerPoint</vt:lpstr>
      <vt:lpstr>.66</vt:lpstr>
      <vt:lpstr>Présentation PowerPoint</vt:lpstr>
      <vt:lpstr>TABLEAU DE SYNTHÈSE DES RÉSULTATS</vt:lpstr>
      <vt:lpstr>INTERPRÉTABILITÉ GLOBALE ET LOCALE DU MODÈLE</vt:lpstr>
      <vt:lpstr>INTERPRÉTABILITÉ GLOBALE ET LOCALE DU MODÈLE</vt:lpstr>
      <vt:lpstr>ANALYSE DU DATA DRIFT</vt:lpstr>
      <vt:lpstr>DASHBOARD</vt:lpstr>
      <vt:lpstr>PREUVE DE DÉPLOIEMENT UNITTEST</vt:lpstr>
      <vt:lpstr>PREUVES DE DÉPLOIEMENT VIA GIT</vt:lpstr>
      <vt:lpstr>PREUVES DE DÉPLOIEMENT VIA GIT</vt:lpstr>
      <vt:lpstr>LIMITES ET LES AMÉLIORATIONS POSSIBLES</vt:lpstr>
      <vt:lpstr>MERCI POUR VOTRE ÉCOUTE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 MÉTHODOLOGIQUE</dc:title>
  <cp:lastModifiedBy>Alexandre DELAGUILLAUMIE</cp:lastModifiedBy>
  <cp:revision>18</cp:revision>
  <dcterms:modified xsi:type="dcterms:W3CDTF">2023-02-26T15:59:10Z</dcterms:modified>
</cp:coreProperties>
</file>